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1"/>
  </p:notesMasterIdLst>
  <p:sldIdLst>
    <p:sldId id="329" r:id="rId2"/>
    <p:sldId id="851" r:id="rId3"/>
    <p:sldId id="726" r:id="rId4"/>
    <p:sldId id="725" r:id="rId5"/>
    <p:sldId id="727" r:id="rId6"/>
    <p:sldId id="394" r:id="rId7"/>
    <p:sldId id="669" r:id="rId8"/>
    <p:sldId id="498" r:id="rId9"/>
    <p:sldId id="842" r:id="rId10"/>
    <p:sldId id="618" r:id="rId11"/>
    <p:sldId id="501" r:id="rId12"/>
    <p:sldId id="744" r:id="rId13"/>
    <p:sldId id="745" r:id="rId14"/>
    <p:sldId id="746" r:id="rId15"/>
    <p:sldId id="732" r:id="rId16"/>
    <p:sldId id="751" r:id="rId17"/>
    <p:sldId id="507" r:id="rId18"/>
    <p:sldId id="750" r:id="rId19"/>
    <p:sldId id="852" r:id="rId20"/>
    <p:sldId id="534" r:id="rId21"/>
    <p:sldId id="509" r:id="rId22"/>
    <p:sldId id="510" r:id="rId23"/>
    <p:sldId id="512" r:id="rId24"/>
    <p:sldId id="752" r:id="rId25"/>
    <p:sldId id="604" r:id="rId26"/>
    <p:sldId id="581" r:id="rId27"/>
    <p:sldId id="692" r:id="rId28"/>
    <p:sldId id="690" r:id="rId29"/>
    <p:sldId id="689" r:id="rId30"/>
    <p:sldId id="754" r:id="rId31"/>
    <p:sldId id="759" r:id="rId32"/>
    <p:sldId id="755" r:id="rId33"/>
    <p:sldId id="760" r:id="rId34"/>
    <p:sldId id="761" r:id="rId35"/>
    <p:sldId id="762" r:id="rId36"/>
    <p:sldId id="764" r:id="rId37"/>
    <p:sldId id="844" r:id="rId38"/>
    <p:sldId id="765" r:id="rId39"/>
    <p:sldId id="766" r:id="rId40"/>
    <p:sldId id="847" r:id="rId41"/>
    <p:sldId id="843" r:id="rId42"/>
    <p:sldId id="772" r:id="rId43"/>
    <p:sldId id="848" r:id="rId44"/>
    <p:sldId id="771" r:id="rId45"/>
    <p:sldId id="845" r:id="rId46"/>
    <p:sldId id="767" r:id="rId47"/>
    <p:sldId id="768" r:id="rId48"/>
    <p:sldId id="773" r:id="rId49"/>
    <p:sldId id="774" r:id="rId50"/>
    <p:sldId id="757" r:id="rId51"/>
    <p:sldId id="758" r:id="rId52"/>
    <p:sldId id="737" r:id="rId53"/>
    <p:sldId id="835" r:id="rId54"/>
    <p:sldId id="743" r:id="rId55"/>
    <p:sldId id="656" r:id="rId56"/>
    <p:sldId id="658" r:id="rId57"/>
    <p:sldId id="585" r:id="rId58"/>
    <p:sldId id="663" r:id="rId59"/>
    <p:sldId id="587" r:id="rId60"/>
    <p:sldId id="588" r:id="rId61"/>
    <p:sldId id="659" r:id="rId62"/>
    <p:sldId id="590" r:id="rId63"/>
    <p:sldId id="826" r:id="rId64"/>
    <p:sldId id="853" r:id="rId65"/>
    <p:sldId id="854" r:id="rId66"/>
    <p:sldId id="855" r:id="rId67"/>
    <p:sldId id="856" r:id="rId68"/>
    <p:sldId id="775" r:id="rId69"/>
    <p:sldId id="776" r:id="rId70"/>
    <p:sldId id="807" r:id="rId71"/>
    <p:sldId id="808" r:id="rId72"/>
    <p:sldId id="777" r:id="rId73"/>
    <p:sldId id="778" r:id="rId74"/>
    <p:sldId id="786" r:id="rId75"/>
    <p:sldId id="838" r:id="rId76"/>
    <p:sldId id="841" r:id="rId77"/>
    <p:sldId id="779" r:id="rId78"/>
    <p:sldId id="784" r:id="rId79"/>
    <p:sldId id="849" r:id="rId80"/>
    <p:sldId id="850" r:id="rId81"/>
    <p:sldId id="787" r:id="rId82"/>
    <p:sldId id="840" r:id="rId83"/>
    <p:sldId id="828" r:id="rId84"/>
    <p:sldId id="829" r:id="rId85"/>
    <p:sldId id="830" r:id="rId86"/>
    <p:sldId id="831" r:id="rId87"/>
    <p:sldId id="832" r:id="rId88"/>
    <p:sldId id="833" r:id="rId89"/>
    <p:sldId id="834" r:id="rId90"/>
    <p:sldId id="432" r:id="rId91"/>
    <p:sldId id="419" r:id="rId92"/>
    <p:sldId id="769" r:id="rId93"/>
    <p:sldId id="301" r:id="rId94"/>
    <p:sldId id="788" r:id="rId95"/>
    <p:sldId id="836" r:id="rId96"/>
    <p:sldId id="837" r:id="rId97"/>
    <p:sldId id="789" r:id="rId98"/>
    <p:sldId id="311" r:id="rId99"/>
    <p:sldId id="313" r:id="rId100"/>
    <p:sldId id="477" r:id="rId101"/>
    <p:sldId id="780" r:id="rId102"/>
    <p:sldId id="781" r:id="rId103"/>
    <p:sldId id="782" r:id="rId104"/>
    <p:sldId id="783" r:id="rId105"/>
    <p:sldId id="467" r:id="rId106"/>
    <p:sldId id="466" r:id="rId107"/>
    <p:sldId id="699" r:id="rId108"/>
    <p:sldId id="541" r:id="rId109"/>
    <p:sldId id="661" r:id="rId110"/>
    <p:sldId id="691" r:id="rId111"/>
    <p:sldId id="542" r:id="rId112"/>
    <p:sldId id="383" r:id="rId113"/>
    <p:sldId id="386" r:id="rId114"/>
    <p:sldId id="538" r:id="rId115"/>
    <p:sldId id="539" r:id="rId116"/>
    <p:sldId id="387" r:id="rId117"/>
    <p:sldId id="770" r:id="rId118"/>
    <p:sldId id="796" r:id="rId119"/>
    <p:sldId id="797" r:id="rId120"/>
    <p:sldId id="798" r:id="rId121"/>
    <p:sldId id="799" r:id="rId122"/>
    <p:sldId id="800" r:id="rId123"/>
    <p:sldId id="801" r:id="rId124"/>
    <p:sldId id="802" r:id="rId125"/>
    <p:sldId id="803" r:id="rId126"/>
    <p:sldId id="804" r:id="rId127"/>
    <p:sldId id="805" r:id="rId128"/>
    <p:sldId id="806" r:id="rId129"/>
    <p:sldId id="809" r:id="rId130"/>
    <p:sldId id="810" r:id="rId131"/>
    <p:sldId id="811" r:id="rId132"/>
    <p:sldId id="812" r:id="rId133"/>
    <p:sldId id="813" r:id="rId134"/>
    <p:sldId id="814" r:id="rId135"/>
    <p:sldId id="815" r:id="rId136"/>
    <p:sldId id="816" r:id="rId137"/>
    <p:sldId id="817" r:id="rId138"/>
    <p:sldId id="821" r:id="rId139"/>
    <p:sldId id="670" r:id="rId140"/>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charset="0"/>
        <a:ea typeface="+mn-ea"/>
        <a:cs typeface="+mn-cs"/>
      </a:defRPr>
    </a:lvl1pPr>
    <a:lvl2pPr marL="457200" algn="ctr" rtl="0" eaLnBrk="0" fontAlgn="base" hangingPunct="0">
      <a:spcBef>
        <a:spcPct val="0"/>
      </a:spcBef>
      <a:spcAft>
        <a:spcPct val="0"/>
      </a:spcAft>
      <a:defRPr sz="1200" kern="1200">
        <a:solidFill>
          <a:schemeClr val="tx1"/>
        </a:solidFill>
        <a:latin typeface="Arial" charset="0"/>
        <a:ea typeface="+mn-ea"/>
        <a:cs typeface="+mn-cs"/>
      </a:defRPr>
    </a:lvl2pPr>
    <a:lvl3pPr marL="914400" algn="ctr" rtl="0" eaLnBrk="0" fontAlgn="base" hangingPunct="0">
      <a:spcBef>
        <a:spcPct val="0"/>
      </a:spcBef>
      <a:spcAft>
        <a:spcPct val="0"/>
      </a:spcAft>
      <a:defRPr sz="1200" kern="1200">
        <a:solidFill>
          <a:schemeClr val="tx1"/>
        </a:solidFill>
        <a:latin typeface="Arial" charset="0"/>
        <a:ea typeface="+mn-ea"/>
        <a:cs typeface="+mn-cs"/>
      </a:defRPr>
    </a:lvl3pPr>
    <a:lvl4pPr marL="1371600" algn="ctr" rtl="0" eaLnBrk="0" fontAlgn="base" hangingPunct="0">
      <a:spcBef>
        <a:spcPct val="0"/>
      </a:spcBef>
      <a:spcAft>
        <a:spcPct val="0"/>
      </a:spcAft>
      <a:defRPr sz="1200" kern="1200">
        <a:solidFill>
          <a:schemeClr val="tx1"/>
        </a:solidFill>
        <a:latin typeface="Arial" charset="0"/>
        <a:ea typeface="+mn-ea"/>
        <a:cs typeface="+mn-cs"/>
      </a:defRPr>
    </a:lvl4pPr>
    <a:lvl5pPr marL="1828800" algn="ctr"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FFFF00"/>
    <a:srgbClr val="99FF33"/>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03" autoAdjust="0"/>
    <p:restoredTop sz="94624" autoAdjust="0"/>
  </p:normalViewPr>
  <p:slideViewPr>
    <p:cSldViewPr>
      <p:cViewPr>
        <p:scale>
          <a:sx n="66" d="100"/>
          <a:sy n="66" d="100"/>
        </p:scale>
        <p:origin x="-1266" y="-8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869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643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74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84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95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15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05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25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360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12"/>
          <p:cNvGrpSpPr>
            <a:grpSpLocks/>
          </p:cNvGrpSpPr>
          <p:nvPr/>
        </p:nvGrpSpPr>
        <p:grpSpPr bwMode="auto">
          <a:xfrm>
            <a:off x="0" y="0"/>
            <a:ext cx="9144000" cy="6858000"/>
            <a:chOff x="0" y="0"/>
            <a:chExt cx="5760" cy="4320"/>
          </a:xfrm>
        </p:grpSpPr>
        <p:sp>
          <p:nvSpPr>
            <p:cNvPr id="4" name="Rectangle 3"/>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pPr>
                <a:defRPr/>
              </a:pPr>
              <a:endParaRPr lang="en-US"/>
            </a:p>
          </p:txBody>
        </p:sp>
        <p:sp>
          <p:nvSpPr>
            <p:cNvPr id="5" name="Rectangle 4"/>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pPr>
                <a:defRPr/>
              </a:pPr>
              <a:endParaRPr lang="en-US"/>
            </a:p>
          </p:txBody>
        </p:sp>
      </p:grpSp>
      <p:sp>
        <p:nvSpPr>
          <p:cNvPr id="6" name="Line 7"/>
          <p:cNvSpPr>
            <a:spLocks noChangeShapeType="1"/>
          </p:cNvSpPr>
          <p:nvPr/>
        </p:nvSpPr>
        <p:spPr bwMode="auto">
          <a:xfrm>
            <a:off x="533400" y="6477000"/>
            <a:ext cx="8001000" cy="0"/>
          </a:xfrm>
          <a:prstGeom prst="line">
            <a:avLst/>
          </a:prstGeom>
          <a:noFill/>
          <a:ln w="12700">
            <a:solidFill>
              <a:schemeClr val="tx1"/>
            </a:solidFill>
            <a:round/>
            <a:headEnd type="none" w="sm" len="sm"/>
            <a:tailEnd type="none" w="sm" len="sm"/>
          </a:ln>
        </p:spPr>
        <p:txBody>
          <a:bodyPr wrap="none" anchor="ctr"/>
          <a:lstStyle/>
          <a:p>
            <a:pPr>
              <a:defRPr/>
            </a:pPr>
            <a:endParaRPr lang="en-US"/>
          </a:p>
        </p:txBody>
      </p:sp>
      <p:sp>
        <p:nvSpPr>
          <p:cNvPr id="7" name="Text Box 8"/>
          <p:cNvSpPr txBox="1">
            <a:spLocks noChangeArrowheads="1"/>
          </p:cNvSpPr>
          <p:nvPr/>
        </p:nvSpPr>
        <p:spPr bwMode="auto">
          <a:xfrm>
            <a:off x="533400" y="6583363"/>
            <a:ext cx="1617663" cy="276225"/>
          </a:xfrm>
          <a:prstGeom prst="rect">
            <a:avLst/>
          </a:prstGeom>
          <a:noFill/>
          <a:ln w="12700">
            <a:noFill/>
            <a:miter lim="800000"/>
            <a:headEnd type="none" w="sm" len="sm"/>
            <a:tailEnd type="none" w="sm" len="sm"/>
          </a:ln>
        </p:spPr>
        <p:txBody>
          <a:bodyPr wrap="none">
            <a:spAutoFit/>
          </a:bodyPr>
          <a:lstStyle/>
          <a:p>
            <a:pPr algn="l">
              <a:defRPr/>
            </a:pPr>
            <a:r>
              <a:rPr lang="en-GB" b="1"/>
              <a:t>Financial Modelling</a:t>
            </a:r>
          </a:p>
        </p:txBody>
      </p:sp>
      <p:sp>
        <p:nvSpPr>
          <p:cNvPr id="8" name="Text Box 9"/>
          <p:cNvSpPr txBox="1">
            <a:spLocks noChangeArrowheads="1"/>
          </p:cNvSpPr>
          <p:nvPr/>
        </p:nvSpPr>
        <p:spPr bwMode="auto">
          <a:xfrm>
            <a:off x="7559675" y="6583363"/>
            <a:ext cx="750888" cy="274637"/>
          </a:xfrm>
          <a:prstGeom prst="rect">
            <a:avLst/>
          </a:prstGeom>
          <a:noFill/>
          <a:ln w="12700">
            <a:noFill/>
            <a:miter lim="800000"/>
            <a:headEnd type="none" w="sm" len="sm"/>
            <a:tailEnd type="none" w="sm" len="sm"/>
          </a:ln>
        </p:spPr>
        <p:txBody>
          <a:bodyPr wrap="none">
            <a:spAutoFit/>
          </a:bodyPr>
          <a:lstStyle/>
          <a:p>
            <a:pPr algn="r">
              <a:defRPr/>
            </a:pPr>
            <a:fld id="{DB29F17A-DB69-49C3-A0F5-641B62E270A1}" type="datetime6">
              <a:rPr lang="en-US" b="1"/>
              <a:pPr algn="r">
                <a:defRPr/>
              </a:pPr>
              <a:t>March 13</a:t>
            </a:fld>
            <a:endParaRPr lang="en-US" b="1"/>
          </a:p>
        </p:txBody>
      </p:sp>
      <p:sp>
        <p:nvSpPr>
          <p:cNvPr id="9"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pPr>
              <a:defRPr/>
            </a:pPr>
            <a:endParaRPr lang="en-US"/>
          </a:p>
        </p:txBody>
      </p:sp>
      <p:sp>
        <p:nvSpPr>
          <p:cNvPr id="10"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pPr>
              <a:defRPr/>
            </a:pPr>
            <a:endParaRPr lang="en-US"/>
          </a:p>
        </p:txBody>
      </p:sp>
      <p:sp>
        <p:nvSpPr>
          <p:cNvPr id="218117" name="Rectangle 5"/>
          <p:cNvSpPr>
            <a:spLocks noGrp="1" noChangeArrowheads="1"/>
          </p:cNvSpPr>
          <p:nvPr>
            <p:ph type="ctrTitle"/>
          </p:nvPr>
        </p:nvSpPr>
        <p:spPr>
          <a:xfrm>
            <a:off x="609600" y="4343400"/>
            <a:ext cx="7772400" cy="1676400"/>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609600"/>
            <a:ext cx="196215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7340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848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524000"/>
            <a:ext cx="38481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524000"/>
            <a:ext cx="38481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9"/>
          <p:cNvGrpSpPr>
            <a:grpSpLocks/>
          </p:cNvGrpSpPr>
          <p:nvPr/>
        </p:nvGrpSpPr>
        <p:grpSpPr bwMode="auto">
          <a:xfrm>
            <a:off x="0" y="0"/>
            <a:ext cx="9144000" cy="6858000"/>
            <a:chOff x="0" y="0"/>
            <a:chExt cx="5760" cy="4320"/>
          </a:xfrm>
        </p:grpSpPr>
        <p:sp>
          <p:nvSpPr>
            <p:cNvPr id="1035" name="Rectangle 8"/>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pPr>
                <a:defRPr/>
              </a:pPr>
              <a:endParaRPr lang="en-US"/>
            </a:p>
          </p:txBody>
        </p:sp>
        <p:sp>
          <p:nvSpPr>
            <p:cNvPr id="1036"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pPr>
                <a:defRPr/>
              </a:pPr>
              <a:endParaRPr lang="en-US"/>
            </a:p>
          </p:txBody>
        </p:sp>
      </p:grpSp>
      <p:sp>
        <p:nvSpPr>
          <p:cNvPr id="1027" name="Rectangle 2"/>
          <p:cNvSpPr>
            <a:spLocks noGrp="1" noChangeArrowheads="1"/>
          </p:cNvSpPr>
          <p:nvPr>
            <p:ph type="title"/>
          </p:nvPr>
        </p:nvSpPr>
        <p:spPr bwMode="auto">
          <a:xfrm>
            <a:off x="762000" y="609600"/>
            <a:ext cx="78486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1028" name="Rectangle 3"/>
          <p:cNvSpPr>
            <a:spLocks noGrp="1" noChangeArrowheads="1"/>
          </p:cNvSpPr>
          <p:nvPr>
            <p:ph type="body" idx="1"/>
          </p:nvPr>
        </p:nvSpPr>
        <p:spPr bwMode="auto">
          <a:xfrm>
            <a:off x="762000" y="1524000"/>
            <a:ext cx="7848600" cy="457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Line 11"/>
          <p:cNvSpPr>
            <a:spLocks noChangeShapeType="1"/>
          </p:cNvSpPr>
          <p:nvPr/>
        </p:nvSpPr>
        <p:spPr bwMode="auto">
          <a:xfrm>
            <a:off x="457200" y="6400800"/>
            <a:ext cx="8001000" cy="0"/>
          </a:xfrm>
          <a:prstGeom prst="line">
            <a:avLst/>
          </a:prstGeom>
          <a:noFill/>
          <a:ln w="12700">
            <a:solidFill>
              <a:schemeClr val="tx1"/>
            </a:solidFill>
            <a:round/>
            <a:headEnd type="none" w="sm" len="sm"/>
            <a:tailEnd type="none" w="sm" len="sm"/>
          </a:ln>
        </p:spPr>
        <p:txBody>
          <a:bodyPr wrap="none" anchor="ctr"/>
          <a:lstStyle/>
          <a:p>
            <a:pPr>
              <a:defRPr/>
            </a:pPr>
            <a:endParaRPr lang="en-US"/>
          </a:p>
        </p:txBody>
      </p:sp>
      <p:sp>
        <p:nvSpPr>
          <p:cNvPr id="1030" name="Text Box 13"/>
          <p:cNvSpPr txBox="1">
            <a:spLocks noChangeArrowheads="1"/>
          </p:cNvSpPr>
          <p:nvPr/>
        </p:nvSpPr>
        <p:spPr bwMode="auto">
          <a:xfrm>
            <a:off x="609600" y="6583363"/>
            <a:ext cx="1603375" cy="274637"/>
          </a:xfrm>
          <a:prstGeom prst="rect">
            <a:avLst/>
          </a:prstGeom>
          <a:noFill/>
          <a:ln w="12700">
            <a:noFill/>
            <a:miter lim="800000"/>
            <a:headEnd type="none" w="sm" len="sm"/>
            <a:tailEnd type="none" w="sm" len="sm"/>
          </a:ln>
        </p:spPr>
        <p:txBody>
          <a:bodyPr wrap="none">
            <a:spAutoFit/>
          </a:bodyPr>
          <a:lstStyle/>
          <a:p>
            <a:pPr algn="l">
              <a:defRPr/>
            </a:pPr>
            <a:r>
              <a:rPr lang="en-GB" b="1"/>
              <a:t>Financial Modelling</a:t>
            </a:r>
          </a:p>
        </p:txBody>
      </p:sp>
      <p:sp>
        <p:nvSpPr>
          <p:cNvPr id="1031" name="Text Box 14"/>
          <p:cNvSpPr txBox="1">
            <a:spLocks noChangeArrowheads="1"/>
          </p:cNvSpPr>
          <p:nvPr/>
        </p:nvSpPr>
        <p:spPr bwMode="auto">
          <a:xfrm>
            <a:off x="7635875" y="6583363"/>
            <a:ext cx="750888" cy="274637"/>
          </a:xfrm>
          <a:prstGeom prst="rect">
            <a:avLst/>
          </a:prstGeom>
          <a:noFill/>
          <a:ln w="12700">
            <a:noFill/>
            <a:miter lim="800000"/>
            <a:headEnd type="none" w="sm" len="sm"/>
            <a:tailEnd type="none" w="sm" len="sm"/>
          </a:ln>
        </p:spPr>
        <p:txBody>
          <a:bodyPr wrap="none">
            <a:spAutoFit/>
          </a:bodyPr>
          <a:lstStyle/>
          <a:p>
            <a:pPr algn="r">
              <a:defRPr/>
            </a:pPr>
            <a:fld id="{4EB12BFD-602D-4C4F-B5A6-99437AA66470}" type="datetime6">
              <a:rPr lang="en-US" b="1"/>
              <a:pPr algn="r">
                <a:defRPr/>
              </a:pPr>
              <a:t>March 13</a:t>
            </a:fld>
            <a:endParaRPr lang="en-US" b="1"/>
          </a:p>
        </p:txBody>
      </p:sp>
      <p:sp>
        <p:nvSpPr>
          <p:cNvPr id="1032" name="Text Box 16">
            <a:hlinkClick r:id="rId14" action="ppaction://hlinksldjump"/>
            <a:hlinkHover r:id="" action="ppaction://noaction" endSnd="1"/>
          </p:cNvPr>
          <p:cNvSpPr txBox="1">
            <a:spLocks noChangeArrowheads="1"/>
          </p:cNvSpPr>
          <p:nvPr/>
        </p:nvSpPr>
        <p:spPr bwMode="auto">
          <a:xfrm>
            <a:off x="6248400" y="6583363"/>
            <a:ext cx="369888" cy="274637"/>
          </a:xfrm>
          <a:prstGeom prst="rect">
            <a:avLst/>
          </a:prstGeom>
          <a:noFill/>
          <a:ln w="12700">
            <a:noFill/>
            <a:miter lim="800000"/>
            <a:headEnd type="none" w="sm" len="sm"/>
            <a:tailEnd type="none" w="sm" len="sm"/>
          </a:ln>
        </p:spPr>
        <p:txBody>
          <a:bodyPr wrap="none">
            <a:spAutoFit/>
          </a:bodyPr>
          <a:lstStyle/>
          <a:p>
            <a:pPr algn="l">
              <a:defRPr/>
            </a:pPr>
            <a:fld id="{5A33084F-8AAD-4202-9FB3-DC61FC11E59A}" type="slidenum">
              <a:rPr lang="en-GB" b="1"/>
              <a:pPr algn="l">
                <a:defRPr/>
              </a:pPr>
              <a:t>‹#›</a:t>
            </a:fld>
            <a:endParaRPr lang="en-GB" b="1"/>
          </a:p>
        </p:txBody>
      </p:sp>
      <p:sp>
        <p:nvSpPr>
          <p:cNvPr id="1033"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pPr>
              <a:defRPr/>
            </a:pPr>
            <a:endParaRPr lang="en-US"/>
          </a:p>
        </p:txBody>
      </p:sp>
      <p:sp>
        <p:nvSpPr>
          <p:cNvPr id="1034"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99"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231775" indent="-231775" algn="l" rtl="0" eaLnBrk="0" fontAlgn="base" hangingPunct="0">
        <a:spcBef>
          <a:spcPct val="20000"/>
        </a:spcBef>
        <a:spcAft>
          <a:spcPct val="50000"/>
        </a:spcAft>
        <a:buChar char="•"/>
        <a:defRPr>
          <a:solidFill>
            <a:schemeClr val="tx1"/>
          </a:solidFill>
          <a:latin typeface="+mn-lt"/>
          <a:ea typeface="+mn-ea"/>
          <a:cs typeface="+mn-cs"/>
        </a:defRPr>
      </a:lvl1pPr>
      <a:lvl2pPr marL="673100" indent="-207963" algn="l" rtl="0" eaLnBrk="0" fontAlgn="base" hangingPunct="0">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8" Type="http://schemas.openxmlformats.org/officeDocument/2006/relationships/hyperlink" Target="http://www.moodys.com/" TargetMode="External"/><Relationship Id="rId3" Type="http://schemas.openxmlformats.org/officeDocument/2006/relationships/hyperlink" Target="http://www.sec.us.gov/" TargetMode="External"/><Relationship Id="rId7"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6" Type="http://schemas.openxmlformats.org/officeDocument/2006/relationships/hyperlink" Target="http://www.valueline.com/" TargetMode="External"/><Relationship Id="rId5" Type="http://schemas.openxmlformats.org/officeDocument/2006/relationships/hyperlink" Target="http://www.googlefinance.com/" TargetMode="External"/><Relationship Id="rId4" Type="http://schemas.openxmlformats.org/officeDocument/2006/relationships/hyperlink" Target="http://www.finance.yahoo.com/" TargetMode="External"/><Relationship Id="rId9" Type="http://schemas.openxmlformats.org/officeDocument/2006/relationships/hyperlink" Target="http://www.bondsonline.co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685800" y="5029200"/>
            <a:ext cx="7772400" cy="1066800"/>
          </a:xfrm>
        </p:spPr>
        <p:txBody>
          <a:bodyPr/>
          <a:lstStyle/>
          <a:p>
            <a:r>
              <a:rPr lang="en-US" smtClean="0"/>
              <a:t>Financial Modeling</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Financial Models</a:t>
            </a:r>
          </a:p>
        </p:txBody>
      </p:sp>
      <p:sp>
        <p:nvSpPr>
          <p:cNvPr id="12291" name="Rectangle 3"/>
          <p:cNvSpPr>
            <a:spLocks noGrp="1" noChangeArrowheads="1"/>
          </p:cNvSpPr>
          <p:nvPr>
            <p:ph type="body" idx="1"/>
          </p:nvPr>
        </p:nvSpPr>
        <p:spPr/>
        <p:txBody>
          <a:bodyPr/>
          <a:lstStyle/>
          <a:p>
            <a:pPr>
              <a:lnSpc>
                <a:spcPct val="90000"/>
              </a:lnSpc>
            </a:pPr>
            <a:r>
              <a:rPr lang="en-US" sz="1400" smtClean="0"/>
              <a:t>A good financial model should:</a:t>
            </a:r>
          </a:p>
          <a:p>
            <a:pPr lvl="1">
              <a:lnSpc>
                <a:spcPct val="90000"/>
              </a:lnSpc>
            </a:pPr>
            <a:r>
              <a:rPr lang="en-US" sz="1400" smtClean="0"/>
              <a:t>Be relatively simple</a:t>
            </a:r>
          </a:p>
          <a:p>
            <a:pPr lvl="1">
              <a:lnSpc>
                <a:spcPct val="90000"/>
              </a:lnSpc>
            </a:pPr>
            <a:r>
              <a:rPr lang="en-US" sz="1400" smtClean="0"/>
              <a:t>Focus on key cash flow drivers</a:t>
            </a:r>
          </a:p>
          <a:p>
            <a:pPr lvl="1">
              <a:lnSpc>
                <a:spcPct val="90000"/>
              </a:lnSpc>
            </a:pPr>
            <a:r>
              <a:rPr lang="en-US" sz="1400" smtClean="0"/>
              <a:t>Clearly convey assumptions and conclusions</a:t>
            </a:r>
          </a:p>
          <a:p>
            <a:pPr lvl="1">
              <a:lnSpc>
                <a:spcPct val="90000"/>
              </a:lnSpc>
            </a:pPr>
            <a:r>
              <a:rPr lang="en-US" sz="1400" smtClean="0"/>
              <a:t>Evaluate Risks through sensitivity analysis, break-even analysis, scenario analysis</a:t>
            </a:r>
          </a:p>
          <a:p>
            <a:pPr>
              <a:lnSpc>
                <a:spcPct val="90000"/>
              </a:lnSpc>
            </a:pPr>
            <a:r>
              <a:rPr lang="en-US" sz="1400" smtClean="0"/>
              <a:t>Alternative Models</a:t>
            </a:r>
          </a:p>
          <a:p>
            <a:pPr lvl="1">
              <a:lnSpc>
                <a:spcPct val="90000"/>
              </a:lnSpc>
            </a:pPr>
            <a:r>
              <a:rPr lang="en-US" sz="1400" smtClean="0"/>
              <a:t>Back of the Envelope</a:t>
            </a:r>
          </a:p>
          <a:p>
            <a:pPr lvl="2">
              <a:lnSpc>
                <a:spcPct val="90000"/>
              </a:lnSpc>
            </a:pPr>
            <a:r>
              <a:rPr lang="en-US" sz="1200" smtClean="0"/>
              <a:t>Check Overall Return on Model</a:t>
            </a:r>
          </a:p>
          <a:p>
            <a:pPr lvl="2">
              <a:lnSpc>
                <a:spcPct val="90000"/>
              </a:lnSpc>
            </a:pPr>
            <a:r>
              <a:rPr lang="en-US" sz="1200" smtClean="0"/>
              <a:t>Check EV Relative to Cost of New Assets</a:t>
            </a:r>
          </a:p>
          <a:p>
            <a:pPr lvl="1">
              <a:lnSpc>
                <a:spcPct val="90000"/>
              </a:lnSpc>
            </a:pPr>
            <a:r>
              <a:rPr lang="en-US" sz="1400" smtClean="0"/>
              <a:t>Deterministic</a:t>
            </a:r>
          </a:p>
          <a:p>
            <a:pPr lvl="2">
              <a:lnSpc>
                <a:spcPct val="90000"/>
              </a:lnSpc>
            </a:pPr>
            <a:r>
              <a:rPr lang="en-US" sz="1200" smtClean="0"/>
              <a:t>Set a number of assumptions and translate into financial ratios and cash flow</a:t>
            </a:r>
          </a:p>
          <a:p>
            <a:pPr lvl="1">
              <a:lnSpc>
                <a:spcPct val="90000"/>
              </a:lnSpc>
            </a:pPr>
            <a:r>
              <a:rPr lang="en-US" sz="1400" smtClean="0"/>
              <a:t>Stochastic</a:t>
            </a:r>
          </a:p>
          <a:p>
            <a:pPr lvl="2">
              <a:lnSpc>
                <a:spcPct val="90000"/>
              </a:lnSpc>
            </a:pPr>
            <a:r>
              <a:rPr lang="en-US" sz="1200" smtClean="0"/>
              <a:t>Develop a range of possible inputs using Monte Carlo simulation.  Used where there is a good and predictable history for value drivers.</a:t>
            </a:r>
          </a:p>
        </p:txBody>
      </p:sp>
      <p:sp>
        <p:nvSpPr>
          <p:cNvPr id="12292" name="Text Box 4"/>
          <p:cNvSpPr txBox="1">
            <a:spLocks noChangeArrowheads="1"/>
          </p:cNvSpPr>
          <p:nvPr/>
        </p:nvSpPr>
        <p:spPr bwMode="auto">
          <a:xfrm>
            <a:off x="6629400" y="3352800"/>
            <a:ext cx="2209800" cy="4572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This is not easy but very important</a:t>
            </a:r>
          </a:p>
        </p:txBody>
      </p:sp>
      <p:sp>
        <p:nvSpPr>
          <p:cNvPr id="12293" name="Line 5"/>
          <p:cNvSpPr>
            <a:spLocks noChangeShapeType="1"/>
          </p:cNvSpPr>
          <p:nvPr/>
        </p:nvSpPr>
        <p:spPr bwMode="auto">
          <a:xfrm flipH="1">
            <a:off x="3581400" y="3429000"/>
            <a:ext cx="2743200" cy="3048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t>Resolution of Circularity From Interest Expense and Interest Income</a:t>
            </a:r>
          </a:p>
        </p:txBody>
      </p:sp>
      <p:sp>
        <p:nvSpPr>
          <p:cNvPr id="105475" name="Rectangle 3"/>
          <p:cNvSpPr>
            <a:spLocks noGrp="1" noChangeArrowheads="1"/>
          </p:cNvSpPr>
          <p:nvPr>
            <p:ph type="body" idx="1"/>
          </p:nvPr>
        </p:nvSpPr>
        <p:spPr/>
        <p:txBody>
          <a:bodyPr/>
          <a:lstStyle/>
          <a:p>
            <a:pPr>
              <a:lnSpc>
                <a:spcPct val="90000"/>
              </a:lnSpc>
            </a:pPr>
            <a:r>
              <a:rPr lang="en-US" smtClean="0"/>
              <a:t>Method 1 – Iteration Option:</a:t>
            </a:r>
          </a:p>
          <a:p>
            <a:pPr lvl="1">
              <a:lnSpc>
                <a:spcPct val="90000"/>
              </a:lnSpc>
            </a:pPr>
            <a:r>
              <a:rPr lang="en-US" smtClean="0"/>
              <a:t>Set iteration in options command – problem that can cause the models to be unstable.</a:t>
            </a:r>
          </a:p>
          <a:p>
            <a:pPr>
              <a:lnSpc>
                <a:spcPct val="90000"/>
              </a:lnSpc>
            </a:pPr>
            <a:r>
              <a:rPr lang="en-US" smtClean="0"/>
              <a:t>Method 2 – Macro:</a:t>
            </a:r>
          </a:p>
          <a:p>
            <a:pPr lvl="1">
              <a:lnSpc>
                <a:spcPct val="90000"/>
              </a:lnSpc>
            </a:pPr>
            <a:r>
              <a:rPr lang="en-US" smtClean="0"/>
              <a:t>Find the source of the problem and create a value instead of a formula.  Compute the value in a macro.</a:t>
            </a:r>
          </a:p>
          <a:p>
            <a:pPr>
              <a:lnSpc>
                <a:spcPct val="90000"/>
              </a:lnSpc>
            </a:pPr>
            <a:r>
              <a:rPr lang="en-US" smtClean="0"/>
              <a:t>Method 3 – Goal Seek:</a:t>
            </a:r>
          </a:p>
          <a:p>
            <a:pPr lvl="1">
              <a:lnSpc>
                <a:spcPct val="90000"/>
              </a:lnSpc>
            </a:pPr>
            <a:r>
              <a:rPr lang="en-US" smtClean="0"/>
              <a:t>Create a row for the difference between computed and a value of interest expense. Use goal seek to find the value and set the difference to zero.</a:t>
            </a:r>
          </a:p>
          <a:p>
            <a:pPr>
              <a:lnSpc>
                <a:spcPct val="90000"/>
              </a:lnSpc>
            </a:pPr>
            <a:r>
              <a:rPr lang="en-US" smtClean="0"/>
              <a:t>Method 4 – Solver:</a:t>
            </a:r>
          </a:p>
          <a:p>
            <a:pPr lvl="1">
              <a:lnSpc>
                <a:spcPct val="90000"/>
              </a:lnSpc>
            </a:pPr>
            <a:r>
              <a:rPr lang="en-US" smtClean="0"/>
              <a:t>Similar to goal seek, except do with multiple inputs and outputs</a:t>
            </a:r>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ctrTitle"/>
          </p:nvPr>
        </p:nvSpPr>
        <p:spPr/>
        <p:txBody>
          <a:bodyPr/>
          <a:lstStyle/>
          <a:p>
            <a:r>
              <a:rPr lang="en-US" smtClean="0"/>
              <a:t>Model Outputs and Presentation</a:t>
            </a:r>
            <a:br>
              <a:rPr lang="en-US" smtClean="0"/>
            </a:br>
            <a:r>
              <a:rPr lang="en-US" sz="2000" smtClean="0"/>
              <a:t>Good Presentation is part of a good model</a:t>
            </a:r>
            <a:endParaRPr lang="en-US" smtClean="0"/>
          </a:p>
        </p:txBody>
      </p:sp>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t>Structure of Outputs</a:t>
            </a:r>
          </a:p>
        </p:txBody>
      </p:sp>
      <p:sp>
        <p:nvSpPr>
          <p:cNvPr id="107523" name="Rectangle 3"/>
          <p:cNvSpPr>
            <a:spLocks noGrp="1" noChangeArrowheads="1"/>
          </p:cNvSpPr>
          <p:nvPr>
            <p:ph type="body" idx="1"/>
          </p:nvPr>
        </p:nvSpPr>
        <p:spPr/>
        <p:txBody>
          <a:bodyPr/>
          <a:lstStyle/>
          <a:p>
            <a:pPr marL="290513" indent="-290513"/>
            <a:r>
              <a:rPr lang="en-US" smtClean="0"/>
              <a:t>Outputs should generally come from the financial statements and should not affect any of the calculations (you should be able to delete the outputs page without any impact on the model)</a:t>
            </a:r>
          </a:p>
          <a:p>
            <a:pPr marL="290513" indent="-290513"/>
            <a:r>
              <a:rPr lang="en-US" smtClean="0"/>
              <a:t>Outputs for comparative graphs can be saved in a separate sheet  -- you can develop a macro using a paste as value method to compare scenarios</a:t>
            </a:r>
          </a:p>
          <a:p>
            <a:pPr marL="290513" indent="-290513"/>
            <a:r>
              <a:rPr lang="en-US" smtClean="0"/>
              <a:t>Put macro buttons, spinner boxes, combo boxes and scroll bars on the summary page.</a:t>
            </a:r>
          </a:p>
          <a:p>
            <a:pPr marL="290513" indent="-290513"/>
            <a:r>
              <a:rPr lang="en-US" sz="2400" smtClean="0">
                <a:solidFill>
                  <a:srgbClr val="0066CC"/>
                </a:solidFill>
              </a:rPr>
              <a:t>Output Rule: You should be able to delete cells in the output sheet and summary sheet without affecting any of the previous sheets.</a:t>
            </a:r>
          </a:p>
        </p:txBody>
      </p:sp>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Output Presentation – Banking Case</a:t>
            </a:r>
          </a:p>
        </p:txBody>
      </p:sp>
      <p:pic>
        <p:nvPicPr>
          <p:cNvPr id="108547" name="Picture 3"/>
          <p:cNvPicPr>
            <a:picLocks noChangeAspect="1" noChangeArrowheads="1"/>
          </p:cNvPicPr>
          <p:nvPr>
            <p:ph idx="1"/>
          </p:nvPr>
        </p:nvPicPr>
        <p:blipFill>
          <a:blip r:embed="rId2" cstate="print"/>
          <a:srcRect/>
          <a:stretch>
            <a:fillRect/>
          </a:stretch>
        </p:blipFill>
        <p:spPr/>
      </p:pic>
      <p:sp>
        <p:nvSpPr>
          <p:cNvPr id="108548" name="Text Box 4"/>
          <p:cNvSpPr txBox="1">
            <a:spLocks noChangeArrowheads="1"/>
          </p:cNvSpPr>
          <p:nvPr/>
        </p:nvSpPr>
        <p:spPr bwMode="invGray">
          <a:xfrm>
            <a:off x="1371600" y="5486400"/>
            <a:ext cx="2895600" cy="968375"/>
          </a:xfrm>
          <a:prstGeom prst="rect">
            <a:avLst/>
          </a:prstGeom>
          <a:solidFill>
            <a:srgbClr val="FFFF00"/>
          </a:solidFill>
          <a:ln w="25400" algn="ctr">
            <a:solidFill>
              <a:srgbClr val="FFFF00"/>
            </a:solidFill>
            <a:miter lim="800000"/>
            <a:headEnd/>
            <a:tailEnd/>
          </a:ln>
        </p:spPr>
        <p:txBody>
          <a:bodyPr>
            <a:spAutoFit/>
          </a:bodyPr>
          <a:lstStyle/>
          <a:p>
            <a:pPr algn="l">
              <a:spcBef>
                <a:spcPct val="50000"/>
              </a:spcBef>
            </a:pPr>
            <a:r>
              <a:rPr lang="en-US" sz="1400"/>
              <a:t>You can use spinner boxes to drive the inputs so the input sheet still has numbers that drive the model</a:t>
            </a:r>
          </a:p>
        </p:txBody>
      </p:sp>
      <p:sp>
        <p:nvSpPr>
          <p:cNvPr id="108549" name="Line 5"/>
          <p:cNvSpPr>
            <a:spLocks noChangeShapeType="1"/>
          </p:cNvSpPr>
          <p:nvPr/>
        </p:nvSpPr>
        <p:spPr bwMode="invGray">
          <a:xfrm flipH="1" flipV="1">
            <a:off x="2819400" y="5029200"/>
            <a:ext cx="76200" cy="304800"/>
          </a:xfrm>
          <a:prstGeom prst="line">
            <a:avLst/>
          </a:prstGeom>
          <a:noFill/>
          <a:ln w="25400">
            <a:solidFill>
              <a:schemeClr val="tx1"/>
            </a:solidFill>
            <a:round/>
            <a:headEnd/>
            <a:tailEnd type="triangle" w="med" len="med"/>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mtClean="0"/>
              <a:t>Output Example – Project Finance</a:t>
            </a:r>
          </a:p>
        </p:txBody>
      </p:sp>
      <p:pic>
        <p:nvPicPr>
          <p:cNvPr id="109571" name="Picture 3"/>
          <p:cNvPicPr>
            <a:picLocks noChangeAspect="1" noChangeArrowheads="1"/>
          </p:cNvPicPr>
          <p:nvPr>
            <p:ph type="body" idx="1"/>
          </p:nvPr>
        </p:nvPicPr>
        <p:blipFill>
          <a:blip r:embed="rId2" cstate="print"/>
          <a:srcRect/>
          <a:stretch>
            <a:fillRect/>
          </a:stretch>
        </p:blipFill>
        <p:spPr/>
      </p:pic>
      <p:sp>
        <p:nvSpPr>
          <p:cNvPr id="109572" name="Text Box 4"/>
          <p:cNvSpPr txBox="1">
            <a:spLocks noChangeArrowheads="1"/>
          </p:cNvSpPr>
          <p:nvPr/>
        </p:nvSpPr>
        <p:spPr bwMode="invGray">
          <a:xfrm>
            <a:off x="4038600" y="4953000"/>
            <a:ext cx="2667000" cy="942975"/>
          </a:xfrm>
          <a:prstGeom prst="rect">
            <a:avLst/>
          </a:prstGeom>
          <a:solidFill>
            <a:srgbClr val="FFFF00"/>
          </a:solidFill>
          <a:ln w="25400" algn="ctr">
            <a:noFill/>
            <a:miter lim="800000"/>
            <a:headEnd/>
            <a:tailEnd/>
          </a:ln>
        </p:spPr>
        <p:txBody>
          <a:bodyPr>
            <a:spAutoFit/>
          </a:bodyPr>
          <a:lstStyle/>
          <a:p>
            <a:pPr algn="l">
              <a:spcBef>
                <a:spcPct val="50000"/>
              </a:spcBef>
            </a:pPr>
            <a:r>
              <a:rPr lang="en-US" sz="1400"/>
              <a:t>Try to summarize key inputs and key outputs on a single page and make the numbers jump out at you</a:t>
            </a:r>
          </a:p>
        </p:txBody>
      </p:sp>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4"/>
          <p:cNvSpPr>
            <a:spLocks noGrp="1" noChangeArrowheads="1"/>
          </p:cNvSpPr>
          <p:nvPr>
            <p:ph type="ctrTitle"/>
          </p:nvPr>
        </p:nvSpPr>
        <p:spPr/>
        <p:txBody>
          <a:bodyPr/>
          <a:lstStyle/>
          <a:p>
            <a:r>
              <a:rPr lang="en-US" smtClean="0"/>
              <a:t>Complex Modeling Issues</a:t>
            </a:r>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Complex Modeling Issues</a:t>
            </a:r>
          </a:p>
        </p:txBody>
      </p:sp>
      <p:sp>
        <p:nvSpPr>
          <p:cNvPr id="111619" name="Rectangle 3"/>
          <p:cNvSpPr>
            <a:spLocks noGrp="1" noChangeArrowheads="1"/>
          </p:cNvSpPr>
          <p:nvPr>
            <p:ph type="body" idx="1"/>
          </p:nvPr>
        </p:nvSpPr>
        <p:spPr/>
        <p:txBody>
          <a:bodyPr/>
          <a:lstStyle/>
          <a:p>
            <a:r>
              <a:rPr lang="en-US" smtClean="0"/>
              <a:t>Debt Default and Waterfall (Leveraged Buyouts)</a:t>
            </a:r>
          </a:p>
          <a:p>
            <a:r>
              <a:rPr lang="en-US" smtClean="0"/>
              <a:t>Net Operating Loss in Income Tax Calculation</a:t>
            </a:r>
          </a:p>
          <a:p>
            <a:r>
              <a:rPr lang="en-US" smtClean="0"/>
              <a:t>Tax depreciation and retirements (Vintage calculations)</a:t>
            </a:r>
          </a:p>
          <a:p>
            <a:r>
              <a:rPr lang="en-US" smtClean="0"/>
              <a:t>Deferred taxes and other deferred items (Tax and book depreciation)</a:t>
            </a:r>
          </a:p>
          <a:p>
            <a:r>
              <a:rPr lang="en-US" smtClean="0"/>
              <a:t>Minority Interest (Similar to equity calculation)</a:t>
            </a:r>
          </a:p>
          <a:p>
            <a:r>
              <a:rPr lang="en-US" smtClean="0"/>
              <a:t>Constant Capital Structure (Use the solver)</a:t>
            </a:r>
          </a:p>
          <a:p>
            <a:r>
              <a:rPr lang="en-US" smtClean="0"/>
              <a:t>Monthly to annual flows</a:t>
            </a:r>
          </a:p>
          <a:p>
            <a:r>
              <a:rPr lang="en-US" smtClean="0"/>
              <a:t>Exchange rates</a:t>
            </a:r>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mtClean="0"/>
              <a:t>Example of Deferred Tax Calculation</a:t>
            </a:r>
          </a:p>
        </p:txBody>
      </p:sp>
      <p:sp>
        <p:nvSpPr>
          <p:cNvPr id="112643" name="Rectangle 3"/>
          <p:cNvSpPr>
            <a:spLocks noGrp="1" noChangeArrowheads="1"/>
          </p:cNvSpPr>
          <p:nvPr>
            <p:ph type="body" idx="1"/>
          </p:nvPr>
        </p:nvSpPr>
        <p:spPr/>
        <p:txBody>
          <a:bodyPr/>
          <a:lstStyle/>
          <a:p>
            <a:r>
              <a:rPr lang="en-US" smtClean="0"/>
              <a:t>The following example illustrates the computation</a:t>
            </a:r>
          </a:p>
          <a:p>
            <a:endParaRPr lang="en-US" smtClean="0"/>
          </a:p>
        </p:txBody>
      </p:sp>
      <p:pic>
        <p:nvPicPr>
          <p:cNvPr id="112644" name="Picture 4"/>
          <p:cNvPicPr>
            <a:picLocks noChangeAspect="1" noChangeArrowheads="1"/>
          </p:cNvPicPr>
          <p:nvPr/>
        </p:nvPicPr>
        <p:blipFill>
          <a:blip r:embed="rId2" cstate="print"/>
          <a:srcRect/>
          <a:stretch>
            <a:fillRect/>
          </a:stretch>
        </p:blipFill>
        <p:spPr bwMode="auto">
          <a:xfrm>
            <a:off x="1524000" y="2286000"/>
            <a:ext cx="5148263" cy="276542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mtClean="0"/>
              <a:t>Modeling Minority Interest</a:t>
            </a:r>
          </a:p>
        </p:txBody>
      </p:sp>
      <p:sp>
        <p:nvSpPr>
          <p:cNvPr id="113667" name="Rectangle 3"/>
          <p:cNvSpPr>
            <a:spLocks noGrp="1" noChangeArrowheads="1"/>
          </p:cNvSpPr>
          <p:nvPr>
            <p:ph type="body" idx="1"/>
          </p:nvPr>
        </p:nvSpPr>
        <p:spPr/>
        <p:txBody>
          <a:bodyPr/>
          <a:lstStyle/>
          <a:p>
            <a:r>
              <a:rPr lang="en-US" sz="1600" smtClean="0"/>
              <a:t>Increase in minority interest when purchase the company </a:t>
            </a:r>
          </a:p>
          <a:p>
            <a:pPr lvl="1"/>
            <a:r>
              <a:rPr lang="en-US" sz="1600" smtClean="0"/>
              <a:t>Source of cash </a:t>
            </a:r>
          </a:p>
          <a:p>
            <a:pPr lvl="1"/>
            <a:r>
              <a:rPr lang="en-US" sz="1600" smtClean="0"/>
              <a:t>Liability side of balance sheet</a:t>
            </a:r>
          </a:p>
          <a:p>
            <a:r>
              <a:rPr lang="en-US" sz="1600" smtClean="0"/>
              <a:t>Model as if purchased the entire company as in prior case</a:t>
            </a:r>
          </a:p>
          <a:p>
            <a:r>
              <a:rPr lang="en-US" sz="1600" smtClean="0"/>
              <a:t>Minority interest on the income statement</a:t>
            </a:r>
          </a:p>
          <a:p>
            <a:pPr lvl="1"/>
            <a:r>
              <a:rPr lang="en-US" sz="1600" smtClean="0"/>
              <a:t>20% of net income of company</a:t>
            </a:r>
          </a:p>
          <a:p>
            <a:pPr lvl="1"/>
            <a:r>
              <a:rPr lang="en-US" sz="1600" smtClean="0"/>
              <a:t>No tax impacts</a:t>
            </a:r>
          </a:p>
          <a:p>
            <a:r>
              <a:rPr lang="en-US" sz="1600" smtClean="0"/>
              <a:t>Minority interest on cash flow</a:t>
            </a:r>
          </a:p>
          <a:p>
            <a:pPr lvl="1"/>
            <a:r>
              <a:rPr lang="en-US" sz="1600" smtClean="0"/>
              <a:t>Dividends paid to minority shareholders </a:t>
            </a:r>
          </a:p>
          <a:p>
            <a:pPr lvl="1"/>
            <a:r>
              <a:rPr lang="en-US" sz="1600" smtClean="0"/>
              <a:t>Capital Expenditures</a:t>
            </a:r>
          </a:p>
        </p:txBody>
      </p:sp>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smtClean="0"/>
              <a:t>Foreign Currency Translation</a:t>
            </a:r>
          </a:p>
        </p:txBody>
      </p:sp>
      <p:sp>
        <p:nvSpPr>
          <p:cNvPr id="114691" name="Rectangle 3"/>
          <p:cNvSpPr>
            <a:spLocks noGrp="1" noChangeArrowheads="1"/>
          </p:cNvSpPr>
          <p:nvPr>
            <p:ph type="body" idx="1"/>
          </p:nvPr>
        </p:nvSpPr>
        <p:spPr/>
        <p:txBody>
          <a:bodyPr/>
          <a:lstStyle/>
          <a:p>
            <a:pPr>
              <a:lnSpc>
                <a:spcPct val="90000"/>
              </a:lnSpc>
            </a:pPr>
            <a:r>
              <a:rPr lang="en-US" smtClean="0"/>
              <a:t>Use the interest rate parity theory</a:t>
            </a:r>
          </a:p>
          <a:p>
            <a:pPr lvl="1">
              <a:lnSpc>
                <a:spcPct val="90000"/>
              </a:lnSpc>
            </a:pPr>
            <a:r>
              <a:rPr lang="en-US" smtClean="0"/>
              <a:t>Example</a:t>
            </a:r>
          </a:p>
          <a:p>
            <a:pPr lvl="2">
              <a:lnSpc>
                <a:spcPct val="90000"/>
              </a:lnSpc>
            </a:pPr>
            <a:r>
              <a:rPr lang="en-US" smtClean="0"/>
              <a:t>Invest 1 Euro at Re</a:t>
            </a:r>
          </a:p>
          <a:p>
            <a:pPr lvl="2">
              <a:lnSpc>
                <a:spcPct val="90000"/>
              </a:lnSpc>
            </a:pPr>
            <a:r>
              <a:rPr lang="en-US" smtClean="0"/>
              <a:t>Buy dollars and invest in Rd</a:t>
            </a:r>
          </a:p>
          <a:p>
            <a:pPr lvl="3">
              <a:lnSpc>
                <a:spcPct val="90000"/>
              </a:lnSpc>
            </a:pPr>
            <a:r>
              <a:rPr lang="en-US" smtClean="0"/>
              <a:t>Use spot rate to buy dollars Sed</a:t>
            </a:r>
          </a:p>
          <a:p>
            <a:pPr lvl="3">
              <a:lnSpc>
                <a:spcPct val="90000"/>
              </a:lnSpc>
            </a:pPr>
            <a:r>
              <a:rPr lang="en-US" smtClean="0"/>
              <a:t>Convert dollars to euros in one year through buying euros at the forward exchange rate Fed</a:t>
            </a:r>
          </a:p>
          <a:p>
            <a:pPr lvl="2">
              <a:lnSpc>
                <a:spcPct val="90000"/>
              </a:lnSpc>
            </a:pPr>
            <a:r>
              <a:rPr lang="en-US" smtClean="0"/>
              <a:t>Arbitrage</a:t>
            </a:r>
          </a:p>
          <a:p>
            <a:pPr lvl="3">
              <a:lnSpc>
                <a:spcPct val="90000"/>
              </a:lnSpc>
            </a:pPr>
            <a:r>
              <a:rPr lang="en-US" smtClean="0"/>
              <a:t>(1+Re) = Sed (1+Rd)/Fed</a:t>
            </a:r>
          </a:p>
          <a:p>
            <a:pPr lvl="3">
              <a:lnSpc>
                <a:spcPct val="90000"/>
              </a:lnSpc>
            </a:pPr>
            <a:r>
              <a:rPr lang="en-US" smtClean="0"/>
              <a:t>This implies the future spot rate is</a:t>
            </a:r>
          </a:p>
          <a:p>
            <a:pPr lvl="3">
              <a:lnSpc>
                <a:spcPct val="90000"/>
              </a:lnSpc>
            </a:pPr>
            <a:r>
              <a:rPr lang="en-US" smtClean="0"/>
              <a:t>St = So (1+Rd)/(1+Re)</a:t>
            </a:r>
          </a:p>
          <a:p>
            <a:pPr>
              <a:lnSpc>
                <a:spcPct val="90000"/>
              </a:lnSpc>
            </a:pPr>
            <a:r>
              <a:rPr lang="en-US" smtClean="0"/>
              <a:t>Alternatively, use purchasing power parity</a:t>
            </a:r>
          </a:p>
          <a:p>
            <a:pPr lvl="1">
              <a:lnSpc>
                <a:spcPct val="90000"/>
              </a:lnSpc>
            </a:pPr>
            <a:r>
              <a:rPr lang="en-US" smtClean="0"/>
              <a:t>Future inflation rate must be consistent with future exchange rate</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762000" y="3581400"/>
            <a:ext cx="7620000" cy="2514600"/>
          </a:xfrm>
        </p:spPr>
        <p:txBody>
          <a:bodyPr/>
          <a:lstStyle/>
          <a:p>
            <a:r>
              <a:rPr lang="en-US" smtClean="0"/>
              <a:t>Layout and Structure of Alternative Types of Financial Models</a:t>
            </a:r>
            <a:br>
              <a:rPr lang="en-US" smtClean="0"/>
            </a:br>
            <a:r>
              <a:rPr lang="en-US" smtClean="0"/>
              <a:t/>
            </a:r>
            <a:br>
              <a:rPr lang="en-US" smtClean="0"/>
            </a:br>
            <a:r>
              <a:rPr lang="en-US" sz="2000" smtClean="0"/>
              <a:t>A good model allows decision makers to focus on appropriate risks and summarizes data in an efficient way – the key valuation issues should pop out at you</a:t>
            </a:r>
          </a:p>
        </p:txBody>
      </p:sp>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mtClean="0"/>
              <a:t>Use of Solver to Target Capital Structure</a:t>
            </a:r>
          </a:p>
        </p:txBody>
      </p:sp>
      <p:sp>
        <p:nvSpPr>
          <p:cNvPr id="115715" name="Rectangle 3"/>
          <p:cNvSpPr>
            <a:spLocks noGrp="1" noChangeArrowheads="1"/>
          </p:cNvSpPr>
          <p:nvPr>
            <p:ph type="body" idx="1"/>
          </p:nvPr>
        </p:nvSpPr>
        <p:spPr/>
        <p:txBody>
          <a:bodyPr/>
          <a:lstStyle/>
          <a:p>
            <a:r>
              <a:rPr lang="en-US" smtClean="0"/>
              <a:t>Use solver to find dividends, debt issues or new equity issues depending on the model</a:t>
            </a:r>
          </a:p>
          <a:p>
            <a:r>
              <a:rPr lang="en-US" smtClean="0"/>
              <a:t>Important for banking cases where capital ratios are important</a:t>
            </a:r>
          </a:p>
          <a:p>
            <a:r>
              <a:rPr lang="en-US" smtClean="0"/>
              <a:t>To use with macro</a:t>
            </a:r>
          </a:p>
          <a:p>
            <a:pPr lvl="1"/>
            <a:r>
              <a:rPr lang="en-US" smtClean="0"/>
              <a:t>Set up the first part of the solver</a:t>
            </a:r>
          </a:p>
          <a:p>
            <a:pPr lvl="1"/>
            <a:r>
              <a:rPr lang="en-US" smtClean="0"/>
              <a:t>Use tools, references and click on solver</a:t>
            </a:r>
          </a:p>
          <a:p>
            <a:pPr lvl="1"/>
            <a:r>
              <a:rPr lang="en-US" smtClean="0"/>
              <a:t>Use solver solve userfinish = FALSE</a:t>
            </a:r>
          </a:p>
          <a:p>
            <a:pPr lvl="1"/>
            <a:endParaRPr lang="en-US" smtClean="0"/>
          </a:p>
          <a:p>
            <a:pPr lvl="1"/>
            <a:r>
              <a:rPr lang="en-US" smtClean="0"/>
              <a:t>See the example target capital structure in the exercises</a:t>
            </a:r>
          </a:p>
        </p:txBody>
      </p:sp>
    </p:spTree>
  </p:cSld>
  <p:clrMapOvr>
    <a:masterClrMapping/>
  </p:clrMapOvr>
  <p:transition>
    <p:zoom/>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smtClean="0"/>
              <a:t>Use the Min and Max Statements and Switches to Compute Cash Application with Minimum Cash Balance</a:t>
            </a:r>
          </a:p>
        </p:txBody>
      </p:sp>
      <p:sp>
        <p:nvSpPr>
          <p:cNvPr id="116739" name="Rectangle 3"/>
          <p:cNvSpPr>
            <a:spLocks noGrp="1" noChangeArrowheads="1"/>
          </p:cNvSpPr>
          <p:nvPr>
            <p:ph type="body" idx="1"/>
          </p:nvPr>
        </p:nvSpPr>
        <p:spPr/>
        <p:txBody>
          <a:bodyPr/>
          <a:lstStyle/>
          <a:p>
            <a:r>
              <a:rPr lang="en-US" smtClean="0"/>
              <a:t>Problem</a:t>
            </a:r>
          </a:p>
          <a:p>
            <a:pPr lvl="1"/>
            <a:r>
              <a:rPr lang="en-US" smtClean="0"/>
              <a:t>Instead of assuming that cash is all used, assume that minimum cash balance must be maintained</a:t>
            </a:r>
          </a:p>
          <a:p>
            <a:pPr lvl="1"/>
            <a:r>
              <a:rPr lang="en-US" smtClean="0"/>
              <a:t>If cash flow is positive, first reduce short-term debt</a:t>
            </a:r>
          </a:p>
          <a:p>
            <a:pPr lvl="1"/>
            <a:r>
              <a:rPr lang="en-US" smtClean="0"/>
              <a:t>If cash flow is positive and short term debt is zero, build up cash</a:t>
            </a:r>
          </a:p>
          <a:p>
            <a:pPr lvl="1"/>
            <a:r>
              <a:rPr lang="en-US" smtClean="0"/>
              <a:t>If cash flow is negative, first reduce cash</a:t>
            </a:r>
          </a:p>
          <a:p>
            <a:pPr lvl="2"/>
            <a:r>
              <a:rPr lang="en-US" smtClean="0"/>
              <a:t>Make sure cash does not go below minimum balance</a:t>
            </a:r>
          </a:p>
          <a:p>
            <a:pPr lvl="1"/>
            <a:r>
              <a:rPr lang="en-US" smtClean="0"/>
              <a:t>If cash is more negative, then increase short term debt</a:t>
            </a:r>
          </a:p>
        </p:txBody>
      </p:sp>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smtClean="0"/>
              <a:t>Historic Analysis</a:t>
            </a:r>
          </a:p>
        </p:txBody>
      </p:sp>
      <p:sp>
        <p:nvSpPr>
          <p:cNvPr id="117763" name="Rectangle 4"/>
          <p:cNvSpPr>
            <a:spLocks noGrp="1" noChangeArrowheads="1"/>
          </p:cNvSpPr>
          <p:nvPr>
            <p:ph type="body" idx="1"/>
          </p:nvPr>
        </p:nvSpPr>
        <p:spPr/>
        <p:txBody>
          <a:bodyPr/>
          <a:lstStyle/>
          <a:p>
            <a:r>
              <a:rPr lang="en-US" sz="1600" smtClean="0"/>
              <a:t>Step 1</a:t>
            </a:r>
          </a:p>
          <a:p>
            <a:pPr lvl="1"/>
            <a:r>
              <a:rPr lang="en-US" sz="1600" smtClean="0"/>
              <a:t>Summarize Historic Income Statement and Balance Sheet (unlike forecast which is based on income statement and cash flow statement).</a:t>
            </a:r>
          </a:p>
          <a:p>
            <a:r>
              <a:rPr lang="en-US" sz="1600" smtClean="0"/>
              <a:t>Step 2</a:t>
            </a:r>
          </a:p>
          <a:p>
            <a:pPr lvl="1"/>
            <a:r>
              <a:rPr lang="en-US" sz="1600" smtClean="0"/>
              <a:t>Input base year data and other assumptions into calculation section of the worksheet.</a:t>
            </a:r>
          </a:p>
          <a:p>
            <a:r>
              <a:rPr lang="en-US" sz="1600" smtClean="0"/>
              <a:t>Step 3</a:t>
            </a:r>
          </a:p>
          <a:p>
            <a:pPr lvl="1"/>
            <a:r>
              <a:rPr lang="en-US" sz="1600" smtClean="0"/>
              <a:t>Compute ratios from historic data that are necessary for making assumptions such as tax rate, current assets/revenues and payout ratio.</a:t>
            </a:r>
          </a:p>
          <a:p>
            <a:r>
              <a:rPr lang="en-US" sz="1600" smtClean="0"/>
              <a:t>Step 4</a:t>
            </a:r>
          </a:p>
          <a:p>
            <a:pPr lvl="1"/>
            <a:r>
              <a:rPr lang="en-US" sz="1600" smtClean="0"/>
              <a:t>Reconcile items such as capital expenditures, movements in investments, movements in minority interest</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body" idx="1"/>
          </p:nvPr>
        </p:nvSpPr>
        <p:spPr>
          <a:xfrm>
            <a:off x="457200" y="1981200"/>
            <a:ext cx="8153400" cy="4267200"/>
          </a:xfrm>
        </p:spPr>
        <p:txBody>
          <a:bodyPr/>
          <a:lstStyle/>
          <a:p>
            <a:pPr marL="342900" indent="-342900"/>
            <a:r>
              <a:rPr lang="en-US" smtClean="0"/>
              <a:t>Accumulated depreciation change does not generally reconcile with depreciation expense</a:t>
            </a:r>
          </a:p>
          <a:p>
            <a:pPr marL="342900" indent="-342900"/>
            <a:r>
              <a:rPr lang="en-US" smtClean="0"/>
              <a:t>Formula for Added Capital Expenditures</a:t>
            </a:r>
          </a:p>
          <a:p>
            <a:pPr marL="1600200" lvl="3"/>
            <a:r>
              <a:rPr lang="en-US" smtClean="0"/>
              <a:t>Depreciation Expense less Amortization accounted for</a:t>
            </a:r>
          </a:p>
          <a:p>
            <a:pPr marL="1600200" lvl="3"/>
            <a:r>
              <a:rPr lang="en-US" smtClean="0"/>
              <a:t>Minus Change in Accumulated Depreciation</a:t>
            </a:r>
          </a:p>
          <a:p>
            <a:pPr marL="1600200" lvl="3"/>
            <a:r>
              <a:rPr lang="en-US" smtClean="0"/>
              <a:t>Equals Added Capital Expenditures</a:t>
            </a:r>
          </a:p>
          <a:p>
            <a:pPr marL="342900" indent="-342900"/>
            <a:r>
              <a:rPr lang="en-US" smtClean="0"/>
              <a:t>Input Adjusted Capital Expenditures (Change in Net Plant plus Adjustment)</a:t>
            </a:r>
          </a:p>
        </p:txBody>
      </p:sp>
      <p:sp>
        <p:nvSpPr>
          <p:cNvPr id="118787" name="Rectangle 3"/>
          <p:cNvSpPr>
            <a:spLocks noGrp="1" noChangeArrowheads="1"/>
          </p:cNvSpPr>
          <p:nvPr>
            <p:ph type="title"/>
          </p:nvPr>
        </p:nvSpPr>
        <p:spPr/>
        <p:txBody>
          <a:bodyPr/>
          <a:lstStyle/>
          <a:p>
            <a:r>
              <a:rPr lang="en-US" sz="1800" smtClean="0"/>
              <a:t>Reconciliation of Capital Expenditure, Depreciation and Amortization</a:t>
            </a:r>
          </a:p>
        </p:txBody>
      </p:sp>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z="1800" smtClean="0"/>
              <a:t>Conversion of Capacity Requirements to Capital Expenditures</a:t>
            </a:r>
          </a:p>
        </p:txBody>
      </p:sp>
      <p:sp>
        <p:nvSpPr>
          <p:cNvPr id="119811" name="Rectangle 3"/>
          <p:cNvSpPr>
            <a:spLocks noGrp="1" noChangeArrowheads="1"/>
          </p:cNvSpPr>
          <p:nvPr>
            <p:ph type="body" idx="1"/>
          </p:nvPr>
        </p:nvSpPr>
        <p:spPr/>
        <p:txBody>
          <a:bodyPr/>
          <a:lstStyle/>
          <a:p>
            <a:pPr marL="342900" indent="-342900"/>
            <a:r>
              <a:rPr lang="en-US" smtClean="0"/>
              <a:t>Capital Expenditures for New Capacity</a:t>
            </a:r>
          </a:p>
          <a:p>
            <a:pPr marL="742950" lvl="1" indent="-285750"/>
            <a:r>
              <a:rPr lang="en-US" smtClean="0"/>
              <a:t>Cost/Unit x New Capacity Required</a:t>
            </a:r>
          </a:p>
          <a:p>
            <a:pPr marL="742950" lvl="1" indent="-285750"/>
            <a:r>
              <a:rPr lang="en-US" smtClean="0"/>
              <a:t>Difficult to compute retirements</a:t>
            </a:r>
          </a:p>
          <a:p>
            <a:pPr marL="1143000" lvl="2"/>
            <a:r>
              <a:rPr lang="en-US" smtClean="0"/>
              <a:t>Vintage calculations</a:t>
            </a:r>
          </a:p>
          <a:p>
            <a:pPr marL="1143000" lvl="2"/>
            <a:r>
              <a:rPr lang="en-US" smtClean="0"/>
              <a:t>Use of offset command</a:t>
            </a:r>
          </a:p>
          <a:p>
            <a:pPr marL="1143000" lvl="2"/>
            <a:r>
              <a:rPr lang="en-US" smtClean="0"/>
              <a:t>OFFSET(capacity addition,0,- life)</a:t>
            </a:r>
          </a:p>
          <a:p>
            <a:pPr marL="1143000" lvl="2"/>
            <a:r>
              <a:rPr lang="en-US" smtClean="0"/>
              <a:t>OFFSET(base value,row start,column start (life),length of row,length of col)</a:t>
            </a:r>
          </a:p>
          <a:p>
            <a:pPr marL="342900" indent="-342900"/>
            <a:r>
              <a:rPr lang="en-US" smtClean="0"/>
              <a:t>Add Maintenance Capital Expenditures</a:t>
            </a:r>
          </a:p>
          <a:p>
            <a:pPr marL="742950" lvl="1" indent="-285750"/>
            <a:r>
              <a:rPr lang="en-US" smtClean="0"/>
              <a:t>Analyze Historic Capital Expenditures</a:t>
            </a:r>
          </a:p>
        </p:txBody>
      </p:sp>
    </p:spTree>
  </p:cSld>
  <p:clrMapOvr>
    <a:masterClrMapping/>
  </p:clrMapOvr>
  <p:transition>
    <p:zo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smtClean="0"/>
              <a:t>Use of Templates and Account Classification in Historic Analysis</a:t>
            </a:r>
          </a:p>
        </p:txBody>
      </p:sp>
      <p:sp>
        <p:nvSpPr>
          <p:cNvPr id="120835" name="Rectangle 3"/>
          <p:cNvSpPr>
            <a:spLocks noGrp="1" noChangeArrowheads="1"/>
          </p:cNvSpPr>
          <p:nvPr>
            <p:ph type="body" idx="1"/>
          </p:nvPr>
        </p:nvSpPr>
        <p:spPr/>
        <p:txBody>
          <a:bodyPr/>
          <a:lstStyle/>
          <a:p>
            <a:pPr marL="342900" indent="-342900"/>
            <a:r>
              <a:rPr lang="en-US" smtClean="0"/>
              <a:t>Type in Balance Sheet and Income Statement </a:t>
            </a:r>
          </a:p>
          <a:p>
            <a:pPr marL="342900" indent="-342900"/>
            <a:r>
              <a:rPr lang="en-US" smtClean="0"/>
              <a:t>Remove Cash From Current Assets and Notes Payable from Current Liabilities</a:t>
            </a:r>
          </a:p>
          <a:p>
            <a:pPr marL="342900" indent="-342900"/>
            <a:r>
              <a:rPr lang="en-US" smtClean="0"/>
              <a:t>Reconcile Capital Expenditures and Equity Balance on Income Statement and Balance Sheet</a:t>
            </a:r>
          </a:p>
          <a:p>
            <a:pPr marL="342900" indent="-342900"/>
            <a:r>
              <a:rPr lang="en-US" smtClean="0"/>
              <a:t>Checks</a:t>
            </a:r>
          </a:p>
          <a:p>
            <a:pPr marL="742950" lvl="1" indent="-285750"/>
            <a:r>
              <a:rPr lang="en-US" smtClean="0"/>
              <a:t>Net income should tie to actual data on the income statement</a:t>
            </a:r>
          </a:p>
          <a:p>
            <a:pPr marL="742950" lvl="1" indent="-285750"/>
            <a:r>
              <a:rPr lang="en-US" smtClean="0"/>
              <a:t>Balance sheet should reconcile, in particular, the cash balance should tie to actual levels </a:t>
            </a:r>
          </a:p>
        </p:txBody>
      </p:sp>
    </p:spTree>
  </p:cSld>
  <p:clrMapOvr>
    <a:masterClrMapping/>
  </p:clrMapOvr>
  <p:transition>
    <p:zo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body" idx="1"/>
          </p:nvPr>
        </p:nvSpPr>
        <p:spPr>
          <a:xfrm>
            <a:off x="762000" y="2209800"/>
            <a:ext cx="7772400" cy="4114800"/>
          </a:xfrm>
        </p:spPr>
        <p:txBody>
          <a:bodyPr/>
          <a:lstStyle/>
          <a:p>
            <a:pPr marL="342900" indent="-342900"/>
            <a:r>
              <a:rPr lang="en-US" smtClean="0"/>
              <a:t>Equity balance does not equal prior balance + net income + equity issues - dividends</a:t>
            </a:r>
          </a:p>
          <a:p>
            <a:pPr marL="342900" indent="-342900"/>
            <a:r>
              <a:rPr lang="en-US" smtClean="0"/>
              <a:t>Formula for Implied Equity Issues</a:t>
            </a:r>
          </a:p>
          <a:p>
            <a:pPr marL="1600200" lvl="3"/>
            <a:r>
              <a:rPr lang="en-US" smtClean="0"/>
              <a:t>Change in Common Equity</a:t>
            </a:r>
          </a:p>
          <a:p>
            <a:pPr marL="1600200" lvl="3"/>
            <a:r>
              <a:rPr lang="en-US" smtClean="0"/>
              <a:t>Minus Net Income, plus Dividends</a:t>
            </a:r>
          </a:p>
          <a:p>
            <a:pPr marL="1600200" lvl="3"/>
            <a:r>
              <a:rPr lang="en-US" smtClean="0"/>
              <a:t>Equals Implied Equity Issues</a:t>
            </a:r>
          </a:p>
          <a:p>
            <a:pPr marL="342900" indent="-342900"/>
            <a:r>
              <a:rPr lang="en-US" smtClean="0"/>
              <a:t>Input Equity Issues</a:t>
            </a:r>
          </a:p>
        </p:txBody>
      </p:sp>
      <p:sp>
        <p:nvSpPr>
          <p:cNvPr id="121859" name="Rectangle 3"/>
          <p:cNvSpPr>
            <a:spLocks noGrp="1" noChangeArrowheads="1"/>
          </p:cNvSpPr>
          <p:nvPr>
            <p:ph type="title"/>
          </p:nvPr>
        </p:nvSpPr>
        <p:spPr/>
        <p:txBody>
          <a:bodyPr/>
          <a:lstStyle/>
          <a:p>
            <a:r>
              <a:rPr lang="en-US" sz="1800" smtClean="0"/>
              <a:t>Reconciliation of Equity Balance, Equity Balances and Dividends</a:t>
            </a:r>
          </a:p>
        </p:txBody>
      </p:sp>
    </p:spTree>
  </p:cSld>
  <p:clrMapOvr>
    <a:masterClrMapping/>
  </p:clrMapOvr>
  <p:transition>
    <p:zo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4"/>
          <p:cNvSpPr>
            <a:spLocks noGrp="1" noChangeArrowheads="1"/>
          </p:cNvSpPr>
          <p:nvPr>
            <p:ph type="ctrTitle"/>
          </p:nvPr>
        </p:nvSpPr>
        <p:spPr/>
        <p:txBody>
          <a:bodyPr/>
          <a:lstStyle/>
          <a:p>
            <a:r>
              <a:rPr lang="en-US" smtClean="0"/>
              <a:t>Reference Slides:</a:t>
            </a:r>
            <a:br>
              <a:rPr lang="en-US" smtClean="0"/>
            </a:br>
            <a:r>
              <a:rPr lang="en-US" smtClean="0"/>
              <a:t>Errors in Modelling</a:t>
            </a:r>
          </a:p>
        </p:txBody>
      </p:sp>
    </p:spTree>
  </p:cSld>
  <p:clrMapOvr>
    <a:masterClrMapping/>
  </p:clrMapOvr>
  <p:transition>
    <p:zoom/>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smtClean="0"/>
              <a:t>Structure of Inputs</a:t>
            </a:r>
          </a:p>
        </p:txBody>
      </p:sp>
      <p:sp>
        <p:nvSpPr>
          <p:cNvPr id="123907" name="Rectangle 3"/>
          <p:cNvSpPr>
            <a:spLocks noGrp="1" noChangeArrowheads="1"/>
          </p:cNvSpPr>
          <p:nvPr>
            <p:ph type="body" idx="1"/>
          </p:nvPr>
        </p:nvSpPr>
        <p:spPr/>
        <p:txBody>
          <a:bodyPr/>
          <a:lstStyle/>
          <a:p>
            <a:pPr marL="290513" indent="-290513"/>
            <a:r>
              <a:rPr lang="en-US" smtClean="0"/>
              <a:t>One should be able to </a:t>
            </a:r>
            <a:r>
              <a:rPr lang="en-US" b="1" i="1" smtClean="0">
                <a:solidFill>
                  <a:schemeClr val="accent2"/>
                </a:solidFill>
              </a:rPr>
              <a:t>find all of the inputs in an easy manner</a:t>
            </a:r>
            <a:r>
              <a:rPr lang="en-US" smtClean="0"/>
              <a:t> and see how the inputs affect the outputs – this is why the financial statement page should not have any inputs</a:t>
            </a:r>
          </a:p>
          <a:p>
            <a:pPr marL="914400" lvl="1" indent="-290513"/>
            <a:r>
              <a:rPr lang="en-US" smtClean="0"/>
              <a:t>All inputs should have a color convention so it is clear what numbers can be changed and what should not.</a:t>
            </a:r>
          </a:p>
          <a:p>
            <a:pPr marL="914400" lvl="1" indent="-290513"/>
            <a:r>
              <a:rPr lang="en-US" smtClean="0"/>
              <a:t>Separate inputs that vary by year (or month) and inputs that are constant.</a:t>
            </a:r>
          </a:p>
          <a:p>
            <a:pPr marL="914400" lvl="1" indent="-290513"/>
            <a:r>
              <a:rPr lang="en-US" smtClean="0"/>
              <a:t>Other sheets should have links to the input page where the inputs are repeated on the top of the page</a:t>
            </a:r>
          </a:p>
          <a:p>
            <a:pPr marL="290513" indent="-290513"/>
            <a:r>
              <a:rPr lang="en-US" smtClean="0"/>
              <a:t>Examples of problems with inputs are shown in the reference slides</a:t>
            </a:r>
          </a:p>
          <a:p>
            <a:pPr marL="290513" indent="-290513"/>
            <a:endParaRPr lang="en-US" smtClean="0"/>
          </a:p>
        </p:txBody>
      </p:sp>
    </p:spTree>
  </p:cSld>
  <p:clrMapOvr>
    <a:masterClrMapping/>
  </p:clrMapOvr>
  <p:transition>
    <p:zo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smtClean="0"/>
              <a:t>Single Input Sheet</a:t>
            </a:r>
          </a:p>
        </p:txBody>
      </p:sp>
      <p:sp>
        <p:nvSpPr>
          <p:cNvPr id="124931" name="Rectangle 3"/>
          <p:cNvSpPr>
            <a:spLocks noGrp="1" noChangeArrowheads="1"/>
          </p:cNvSpPr>
          <p:nvPr>
            <p:ph type="body" idx="1"/>
          </p:nvPr>
        </p:nvSpPr>
        <p:spPr/>
        <p:txBody>
          <a:bodyPr/>
          <a:lstStyle/>
          <a:p>
            <a:pPr marL="342900" indent="-342900"/>
            <a:r>
              <a:rPr lang="en-US" smtClean="0"/>
              <a:t>If Inputs are all collected on a single sheet</a:t>
            </a:r>
          </a:p>
          <a:p>
            <a:pPr marL="742950" lvl="1" indent="-285750"/>
            <a:r>
              <a:rPr lang="en-US" smtClean="0"/>
              <a:t>Can find where to change all items (don’t have to look around for switches and inputs)</a:t>
            </a:r>
          </a:p>
          <a:p>
            <a:pPr marL="742950" lvl="1" indent="-285750"/>
            <a:r>
              <a:rPr lang="en-US" smtClean="0"/>
              <a:t>Easier to develop alternative scenarios with different assumptions</a:t>
            </a:r>
          </a:p>
          <a:p>
            <a:pPr marL="742950" lvl="1" indent="-285750"/>
            <a:r>
              <a:rPr lang="en-US" smtClean="0"/>
              <a:t>Possible exceptions for interest rate and maturity payments on debt issues </a:t>
            </a:r>
          </a:p>
          <a:p>
            <a:pPr marL="342900" indent="-342900"/>
            <a:r>
              <a:rPr lang="en-US" smtClean="0"/>
              <a:t>In the real world, you develop a model with inputs in various places and then re-structure the spreadsheet to collect the inputs in a single sheet.</a:t>
            </a: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1800" smtClean="0"/>
              <a:t>Four Different Model Types -- Corporate Models, Project Finance Models, Acquisition Models And Merger Integration Models</a:t>
            </a:r>
          </a:p>
        </p:txBody>
      </p:sp>
      <p:sp>
        <p:nvSpPr>
          <p:cNvPr id="14339" name="Rectangle 3"/>
          <p:cNvSpPr>
            <a:spLocks noGrp="1" noChangeArrowheads="1"/>
          </p:cNvSpPr>
          <p:nvPr>
            <p:ph type="body" idx="1"/>
          </p:nvPr>
        </p:nvSpPr>
        <p:spPr/>
        <p:txBody>
          <a:bodyPr/>
          <a:lstStyle/>
          <a:p>
            <a:pPr>
              <a:lnSpc>
                <a:spcPct val="80000"/>
              </a:lnSpc>
            </a:pPr>
            <a:r>
              <a:rPr lang="en-US" sz="1400" smtClean="0"/>
              <a:t>Corporate model </a:t>
            </a:r>
          </a:p>
          <a:p>
            <a:pPr lvl="1">
              <a:lnSpc>
                <a:spcPct val="80000"/>
              </a:lnSpc>
            </a:pPr>
            <a:r>
              <a:rPr lang="en-US" sz="1400" smtClean="0"/>
              <a:t>A corporation has a history and it is assumed to last indefinitely (although they probably won’t in reality.)  This means that valuation of a corporation begins with historic analysis and the models must include some kind of terminal value assumption because the cash flows are not projected forever.</a:t>
            </a:r>
          </a:p>
          <a:p>
            <a:pPr>
              <a:lnSpc>
                <a:spcPct val="80000"/>
              </a:lnSpc>
            </a:pPr>
            <a:r>
              <a:rPr lang="en-US" sz="1400" smtClean="0"/>
              <a:t>Project finance model </a:t>
            </a:r>
          </a:p>
          <a:p>
            <a:pPr lvl="1">
              <a:lnSpc>
                <a:spcPct val="80000"/>
              </a:lnSpc>
            </a:pPr>
            <a:r>
              <a:rPr lang="en-US" sz="1400" smtClean="0"/>
              <a:t>The investment is characterized by different phases and the fact that there is no history (no matter how many times a similar new combined cycle plant is built, you don’t know how it will work until you switch it on.)  The project finance models focus on cash flows and generally cover the entire defined lifetime of the project.  </a:t>
            </a:r>
          </a:p>
          <a:p>
            <a:pPr>
              <a:lnSpc>
                <a:spcPct val="80000"/>
              </a:lnSpc>
            </a:pPr>
            <a:r>
              <a:rPr lang="en-US" sz="1400" smtClean="0"/>
              <a:t>Leveraged buyout model  </a:t>
            </a:r>
          </a:p>
          <a:p>
            <a:pPr lvl="1">
              <a:lnSpc>
                <a:spcPct val="80000"/>
              </a:lnSpc>
            </a:pPr>
            <a:r>
              <a:rPr lang="en-US" sz="1400" smtClean="0"/>
              <a:t>The transaction is defined by an entry price, the holding period and exit price and the manner in which the acquisition is financed.  Leveraged buyout models define manner in which alternative financing sources are repaid and compute the return earned by equity investors.  </a:t>
            </a:r>
          </a:p>
          <a:p>
            <a:pPr>
              <a:lnSpc>
                <a:spcPct val="80000"/>
              </a:lnSpc>
            </a:pPr>
            <a:r>
              <a:rPr lang="en-US" sz="1400" smtClean="0"/>
              <a:t>Integrated consolidation model 	</a:t>
            </a:r>
          </a:p>
          <a:p>
            <a:pPr lvl="1">
              <a:lnSpc>
                <a:spcPct val="80000"/>
              </a:lnSpc>
            </a:pPr>
            <a:r>
              <a:rPr lang="en-US" sz="1400" smtClean="0"/>
              <a:t>Computes earnings per share and other financial ratios before and after an acquisition.  This type of model considers the specific financing and accounting of the transaction as well as cost savings generated by the transaction. </a:t>
            </a:r>
          </a:p>
        </p:txBody>
      </p:sp>
    </p:spTree>
  </p:cSld>
  <p:clrMapOvr>
    <a:masterClrMapping/>
  </p:clrMapOvr>
  <p:transition>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smtClean="0"/>
              <a:t>Input Sheet Example</a:t>
            </a:r>
          </a:p>
        </p:txBody>
      </p:sp>
      <p:pic>
        <p:nvPicPr>
          <p:cNvPr id="125955" name="Picture 3"/>
          <p:cNvPicPr>
            <a:picLocks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smtClean="0"/>
              <a:t>Example of Difficult Inputs to Find</a:t>
            </a:r>
          </a:p>
        </p:txBody>
      </p:sp>
      <p:pic>
        <p:nvPicPr>
          <p:cNvPr id="126979" name="Picture 3"/>
          <p:cNvPicPr>
            <a:picLocks noChangeAspect="1" noChangeArrowheads="1"/>
          </p:cNvPicPr>
          <p:nvPr>
            <p:ph type="body" idx="1"/>
          </p:nvPr>
        </p:nvPicPr>
        <p:blipFill>
          <a:blip r:embed="rId2" cstate="print"/>
          <a:srcRect/>
          <a:stretch>
            <a:fillRect/>
          </a:stretch>
        </p:blipFill>
        <p:spPr>
          <a:xfrm>
            <a:off x="762000" y="1371600"/>
            <a:ext cx="7391400" cy="4338638"/>
          </a:xfrm>
        </p:spPr>
      </p:pic>
      <p:sp>
        <p:nvSpPr>
          <p:cNvPr id="126980" name="Line 4"/>
          <p:cNvSpPr>
            <a:spLocks noChangeShapeType="1"/>
          </p:cNvSpPr>
          <p:nvPr/>
        </p:nvSpPr>
        <p:spPr bwMode="invGray">
          <a:xfrm flipV="1">
            <a:off x="6477000" y="3352800"/>
            <a:ext cx="762000" cy="1524000"/>
          </a:xfrm>
          <a:prstGeom prst="line">
            <a:avLst/>
          </a:prstGeom>
          <a:noFill/>
          <a:ln w="57150">
            <a:solidFill>
              <a:schemeClr val="bg1"/>
            </a:solidFill>
            <a:round/>
            <a:headEnd/>
            <a:tailEnd type="triangle" w="med" len="med"/>
          </a:ln>
        </p:spPr>
        <p:txBody>
          <a:bodyPr wrap="none" anchor="ctr"/>
          <a:lstStyle/>
          <a:p>
            <a:endParaRPr lang="en-US"/>
          </a:p>
        </p:txBody>
      </p:sp>
      <p:sp>
        <p:nvSpPr>
          <p:cNvPr id="126981" name="Text Box 5"/>
          <p:cNvSpPr txBox="1">
            <a:spLocks noChangeArrowheads="1"/>
          </p:cNvSpPr>
          <p:nvPr/>
        </p:nvSpPr>
        <p:spPr bwMode="auto">
          <a:xfrm>
            <a:off x="6400800" y="3124200"/>
            <a:ext cx="2362200" cy="639763"/>
          </a:xfrm>
          <a:prstGeom prst="rect">
            <a:avLst/>
          </a:prstGeom>
          <a:solidFill>
            <a:srgbClr val="FFFF00"/>
          </a:solidFill>
          <a:ln w="12700" algn="ctr">
            <a:noFill/>
            <a:miter lim="800000"/>
            <a:headEnd type="none" w="sm" len="sm"/>
            <a:tailEnd type="none" w="sm" len="sm"/>
          </a:ln>
        </p:spPr>
        <p:txBody>
          <a:bodyPr>
            <a:spAutoFit/>
          </a:bodyPr>
          <a:lstStyle/>
          <a:p>
            <a:pPr algn="l">
              <a:spcBef>
                <a:spcPct val="50000"/>
              </a:spcBef>
            </a:pPr>
            <a:r>
              <a:rPr lang="en-US"/>
              <a:t>Inputs in a column far away from the sheet in a sheet that does not have other inputs</a:t>
            </a:r>
          </a:p>
        </p:txBody>
      </p:sp>
      <p:sp>
        <p:nvSpPr>
          <p:cNvPr id="126982" name="Line 6"/>
          <p:cNvSpPr>
            <a:spLocks noChangeShapeType="1"/>
          </p:cNvSpPr>
          <p:nvPr/>
        </p:nvSpPr>
        <p:spPr bwMode="auto">
          <a:xfrm flipH="1">
            <a:off x="2590800" y="3733800"/>
            <a:ext cx="3810000" cy="1524000"/>
          </a:xfrm>
          <a:prstGeom prst="line">
            <a:avLst/>
          </a:prstGeom>
          <a:noFill/>
          <a:ln w="12700">
            <a:solidFill>
              <a:schemeClr val="tx1"/>
            </a:solidFill>
            <a:round/>
            <a:headEnd type="none" w="sm" len="sm"/>
            <a:tailEnd type="triangle" w="sm" len="sm"/>
          </a:ln>
        </p:spPr>
        <p:txBody>
          <a:bodyPr wrap="none" anchor="ctr"/>
          <a:lstStyle/>
          <a:p>
            <a:endParaRPr lang="en-US"/>
          </a:p>
        </p:txBody>
      </p:sp>
      <p:sp>
        <p:nvSpPr>
          <p:cNvPr id="126983" name="Line 7"/>
          <p:cNvSpPr>
            <a:spLocks noChangeShapeType="1"/>
          </p:cNvSpPr>
          <p:nvPr/>
        </p:nvSpPr>
        <p:spPr bwMode="auto">
          <a:xfrm flipV="1">
            <a:off x="7086600" y="2743200"/>
            <a:ext cx="76200" cy="381000"/>
          </a:xfrm>
          <a:prstGeom prst="line">
            <a:avLst/>
          </a:prstGeom>
          <a:noFill/>
          <a:ln w="12700">
            <a:solidFill>
              <a:schemeClr val="tx1"/>
            </a:solidFill>
            <a:round/>
            <a:headEnd type="none" w="sm" len="sm"/>
            <a:tailEnd type="triangle" w="sm" len="sm"/>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smtClean="0"/>
              <a:t>More Sophisticated Excel Techniques</a:t>
            </a:r>
          </a:p>
        </p:txBody>
      </p:sp>
      <p:sp>
        <p:nvSpPr>
          <p:cNvPr id="128003" name="Rectangle 3"/>
          <p:cNvSpPr>
            <a:spLocks noGrp="1" noChangeArrowheads="1"/>
          </p:cNvSpPr>
          <p:nvPr>
            <p:ph type="body" idx="1"/>
          </p:nvPr>
        </p:nvSpPr>
        <p:spPr/>
        <p:txBody>
          <a:bodyPr/>
          <a:lstStyle/>
          <a:p>
            <a:r>
              <a:rPr lang="en-US" smtClean="0"/>
              <a:t>Excel techniques can be helpful in creating input files:</a:t>
            </a:r>
          </a:p>
          <a:p>
            <a:pPr lvl="1"/>
            <a:r>
              <a:rPr lang="en-US" smtClean="0"/>
              <a:t>Conditional Formatting</a:t>
            </a:r>
          </a:p>
          <a:p>
            <a:pPr lvl="1"/>
            <a:r>
              <a:rPr lang="en-US" smtClean="0"/>
              <a:t>Data Validation</a:t>
            </a:r>
          </a:p>
          <a:p>
            <a:pPr lvl="1"/>
            <a:r>
              <a:rPr lang="en-US" smtClean="0"/>
              <a:t>Spinner Boxes</a:t>
            </a:r>
          </a:p>
          <a:p>
            <a:pPr lvl="1"/>
            <a:r>
              <a:rPr lang="en-US" smtClean="0"/>
              <a:t>Hyper Links</a:t>
            </a:r>
          </a:p>
          <a:p>
            <a:pPr lvl="1"/>
            <a:r>
              <a:rPr lang="en-US" smtClean="0"/>
              <a:t>Column Groups</a:t>
            </a:r>
          </a:p>
          <a:p>
            <a:pPr lvl="1"/>
            <a:r>
              <a:rPr lang="en-US" smtClean="0"/>
              <a:t>Use of Filters</a:t>
            </a:r>
          </a:p>
          <a:p>
            <a:pPr lvl="1"/>
            <a:r>
              <a:rPr lang="en-US" smtClean="0"/>
              <a:t>Macros with Forms</a:t>
            </a:r>
          </a:p>
          <a:p>
            <a:pPr lvl="1"/>
            <a:r>
              <a:rPr lang="en-US" smtClean="0"/>
              <a:t>Offset Function </a:t>
            </a:r>
          </a:p>
        </p:txBody>
      </p:sp>
      <p:pic>
        <p:nvPicPr>
          <p:cNvPr id="128004" name="Picture 4"/>
          <p:cNvPicPr>
            <a:picLocks noChangeAspect="1" noChangeArrowheads="1"/>
          </p:cNvPicPr>
          <p:nvPr/>
        </p:nvPicPr>
        <p:blipFill>
          <a:blip r:embed="rId2" cstate="print"/>
          <a:srcRect/>
          <a:stretch>
            <a:fillRect/>
          </a:stretch>
        </p:blipFill>
        <p:spPr bwMode="auto">
          <a:xfrm>
            <a:off x="3657600" y="2438400"/>
            <a:ext cx="5181600" cy="303688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smtClean="0"/>
              <a:t>Use Hyperlinks to Document Assumptions</a:t>
            </a:r>
          </a:p>
        </p:txBody>
      </p:sp>
      <p:sp>
        <p:nvSpPr>
          <p:cNvPr id="129027" name="Rectangle 3"/>
          <p:cNvSpPr>
            <a:spLocks noGrp="1" noChangeArrowheads="1"/>
          </p:cNvSpPr>
          <p:nvPr>
            <p:ph type="body" idx="1"/>
          </p:nvPr>
        </p:nvSpPr>
        <p:spPr/>
        <p:txBody>
          <a:bodyPr/>
          <a:lstStyle/>
          <a:p>
            <a:pPr>
              <a:lnSpc>
                <a:spcPct val="90000"/>
              </a:lnSpc>
            </a:pPr>
            <a:r>
              <a:rPr lang="en-US" sz="1600" smtClean="0"/>
              <a:t>Given that the financial model is a database, I like to keep source documents in the spreadsheet, if possible.  Hyperlinks can be used to trace each assumption to the original source.  In the example below, the hyperlink in the assumption page refers to documents from an investment analyst presentation.  </a:t>
            </a:r>
          </a:p>
          <a:p>
            <a:pPr>
              <a:lnSpc>
                <a:spcPct val="90000"/>
              </a:lnSpc>
            </a:pPr>
            <a:endParaRPr lang="en-US" sz="1600" smtClean="0"/>
          </a:p>
          <a:p>
            <a:pPr>
              <a:lnSpc>
                <a:spcPct val="90000"/>
              </a:lnSpc>
            </a:pPr>
            <a:endParaRPr lang="en-US" sz="1600" smtClean="0"/>
          </a:p>
          <a:p>
            <a:pPr>
              <a:lnSpc>
                <a:spcPct val="90000"/>
              </a:lnSpc>
            </a:pPr>
            <a:endParaRPr lang="en-US" sz="1600" smtClean="0"/>
          </a:p>
          <a:p>
            <a:pPr>
              <a:lnSpc>
                <a:spcPct val="90000"/>
              </a:lnSpc>
            </a:pPr>
            <a:endParaRPr lang="en-US" sz="1600" smtClean="0"/>
          </a:p>
          <a:p>
            <a:pPr>
              <a:lnSpc>
                <a:spcPct val="90000"/>
              </a:lnSpc>
            </a:pPr>
            <a:endParaRPr lang="en-US" sz="1600" smtClean="0"/>
          </a:p>
          <a:p>
            <a:pPr>
              <a:lnSpc>
                <a:spcPct val="90000"/>
              </a:lnSpc>
            </a:pPr>
            <a:endParaRPr lang="en-US" sz="1600" smtClean="0"/>
          </a:p>
          <a:p>
            <a:pPr>
              <a:lnSpc>
                <a:spcPct val="90000"/>
              </a:lnSpc>
            </a:pPr>
            <a:r>
              <a:rPr lang="en-US" sz="1600" smtClean="0"/>
              <a:t>Explanation of how to insert hyperlinks is shown in the excel background presentation.</a:t>
            </a:r>
          </a:p>
          <a:p>
            <a:pPr>
              <a:lnSpc>
                <a:spcPct val="90000"/>
              </a:lnSpc>
            </a:pPr>
            <a:r>
              <a:rPr lang="en-US" sz="1600" smtClean="0"/>
              <a:t>You can also link to another file rather than something in your spreadsheet</a:t>
            </a:r>
          </a:p>
        </p:txBody>
      </p:sp>
      <p:pic>
        <p:nvPicPr>
          <p:cNvPr id="129028" name="Picture 4"/>
          <p:cNvPicPr>
            <a:picLocks noChangeAspect="1" noChangeArrowheads="1"/>
          </p:cNvPicPr>
          <p:nvPr/>
        </p:nvPicPr>
        <p:blipFill>
          <a:blip r:embed="rId2" cstate="print"/>
          <a:srcRect/>
          <a:stretch>
            <a:fillRect/>
          </a:stretch>
        </p:blipFill>
        <p:spPr bwMode="invGray">
          <a:xfrm>
            <a:off x="1447800" y="3048000"/>
            <a:ext cx="1895475" cy="1743075"/>
          </a:xfrm>
          <a:prstGeom prst="rect">
            <a:avLst/>
          </a:prstGeom>
          <a:noFill/>
          <a:ln w="25400" algn="ctr">
            <a:noFill/>
            <a:miter lim="800000"/>
            <a:headEnd/>
            <a:tailEnd/>
          </a:ln>
        </p:spPr>
      </p:pic>
      <p:pic>
        <p:nvPicPr>
          <p:cNvPr id="129029" name="Picture 5"/>
          <p:cNvPicPr>
            <a:picLocks noChangeAspect="1" noChangeArrowheads="1"/>
          </p:cNvPicPr>
          <p:nvPr/>
        </p:nvPicPr>
        <p:blipFill>
          <a:blip r:embed="rId3" cstate="print"/>
          <a:srcRect/>
          <a:stretch>
            <a:fillRect/>
          </a:stretch>
        </p:blipFill>
        <p:spPr bwMode="invGray">
          <a:xfrm>
            <a:off x="4343400" y="2971800"/>
            <a:ext cx="3048000" cy="1905000"/>
          </a:xfrm>
          <a:prstGeom prst="rect">
            <a:avLst/>
          </a:prstGeom>
          <a:noFill/>
          <a:ln w="25400" algn="ctr">
            <a:noFill/>
            <a:miter lim="800000"/>
            <a:headEnd/>
            <a:tailEnd/>
          </a:ln>
        </p:spPr>
      </p:pic>
      <p:sp>
        <p:nvSpPr>
          <p:cNvPr id="129030" name="Text Box 6"/>
          <p:cNvSpPr txBox="1">
            <a:spLocks noChangeArrowheads="1"/>
          </p:cNvSpPr>
          <p:nvPr/>
        </p:nvSpPr>
        <p:spPr bwMode="invGray">
          <a:xfrm>
            <a:off x="381000" y="3962400"/>
            <a:ext cx="1752600" cy="517525"/>
          </a:xfrm>
          <a:prstGeom prst="rect">
            <a:avLst/>
          </a:prstGeom>
          <a:solidFill>
            <a:srgbClr val="FFFF00"/>
          </a:solidFill>
          <a:ln w="25400" algn="ctr">
            <a:noFill/>
            <a:miter lim="800000"/>
            <a:headEnd/>
            <a:tailEnd/>
          </a:ln>
        </p:spPr>
        <p:txBody>
          <a:bodyPr>
            <a:spAutoFit/>
          </a:bodyPr>
          <a:lstStyle/>
          <a:p>
            <a:pPr algn="l">
              <a:spcBef>
                <a:spcPct val="50000"/>
              </a:spcBef>
            </a:pPr>
            <a:r>
              <a:rPr lang="en-US" sz="1400"/>
              <a:t>Assumption page with hyperlinks</a:t>
            </a:r>
          </a:p>
        </p:txBody>
      </p:sp>
      <p:sp>
        <p:nvSpPr>
          <p:cNvPr id="129031" name="Line 7"/>
          <p:cNvSpPr>
            <a:spLocks noChangeShapeType="1"/>
          </p:cNvSpPr>
          <p:nvPr/>
        </p:nvSpPr>
        <p:spPr bwMode="invGray">
          <a:xfrm flipV="1">
            <a:off x="1905000" y="3581400"/>
            <a:ext cx="533400" cy="990600"/>
          </a:xfrm>
          <a:prstGeom prst="line">
            <a:avLst/>
          </a:prstGeom>
          <a:noFill/>
          <a:ln w="25400">
            <a:solidFill>
              <a:schemeClr val="tx1"/>
            </a:solidFill>
            <a:round/>
            <a:headEnd/>
            <a:tailEnd type="triangle" w="med" len="med"/>
          </a:ln>
        </p:spPr>
        <p:txBody>
          <a:bodyPr wrap="none" anchor="ctr"/>
          <a:lstStyle/>
          <a:p>
            <a:endParaRPr lang="en-US"/>
          </a:p>
        </p:txBody>
      </p:sp>
      <p:sp>
        <p:nvSpPr>
          <p:cNvPr id="129032" name="Text Box 8"/>
          <p:cNvSpPr txBox="1">
            <a:spLocks noChangeArrowheads="1"/>
          </p:cNvSpPr>
          <p:nvPr/>
        </p:nvSpPr>
        <p:spPr bwMode="invGray">
          <a:xfrm>
            <a:off x="6934200" y="3657600"/>
            <a:ext cx="1143000" cy="517525"/>
          </a:xfrm>
          <a:prstGeom prst="rect">
            <a:avLst/>
          </a:prstGeom>
          <a:solidFill>
            <a:srgbClr val="FFFF00"/>
          </a:solidFill>
          <a:ln w="25400" algn="ctr">
            <a:noFill/>
            <a:miter lim="800000"/>
            <a:headEnd/>
            <a:tailEnd/>
          </a:ln>
        </p:spPr>
        <p:txBody>
          <a:bodyPr>
            <a:spAutoFit/>
          </a:bodyPr>
          <a:lstStyle/>
          <a:p>
            <a:pPr algn="l">
              <a:spcBef>
                <a:spcPct val="50000"/>
              </a:spcBef>
            </a:pPr>
            <a:r>
              <a:rPr lang="en-US" sz="1400"/>
              <a:t>Result of Hyperlink</a:t>
            </a:r>
          </a:p>
        </p:txBody>
      </p:sp>
      <p:sp>
        <p:nvSpPr>
          <p:cNvPr id="129033" name="Line 9"/>
          <p:cNvSpPr>
            <a:spLocks noChangeShapeType="1"/>
          </p:cNvSpPr>
          <p:nvPr/>
        </p:nvSpPr>
        <p:spPr bwMode="auto">
          <a:xfrm>
            <a:off x="3505200" y="3886200"/>
            <a:ext cx="762000" cy="0"/>
          </a:xfrm>
          <a:prstGeom prst="line">
            <a:avLst/>
          </a:prstGeom>
          <a:noFill/>
          <a:ln w="66675">
            <a:solidFill>
              <a:schemeClr val="tx1"/>
            </a:solidFill>
            <a:round/>
            <a:headEnd type="none" w="sm" len="sm"/>
            <a:tailEnd type="stealth" w="lg" len="lg"/>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z="1800" smtClean="0"/>
              <a:t>Financial Statements And Working Sheets – No Inputs in Financial Statements</a:t>
            </a:r>
          </a:p>
        </p:txBody>
      </p:sp>
      <p:pic>
        <p:nvPicPr>
          <p:cNvPr id="130051" name="Picture 3"/>
          <p:cNvPicPr>
            <a:picLocks noChangeAspect="1" noChangeArrowheads="1"/>
          </p:cNvPicPr>
          <p:nvPr>
            <p:ph type="body" idx="1"/>
          </p:nvPr>
        </p:nvPicPr>
        <p:blipFill>
          <a:blip r:embed="rId2" cstate="print"/>
          <a:srcRect/>
          <a:stretch>
            <a:fillRect/>
          </a:stretch>
        </p:blipFill>
        <p:spPr>
          <a:xfrm>
            <a:off x="1638300" y="1524000"/>
            <a:ext cx="6096000" cy="4572000"/>
          </a:xfrm>
        </p:spPr>
      </p:pic>
      <p:sp>
        <p:nvSpPr>
          <p:cNvPr id="130052" name="Line 4"/>
          <p:cNvSpPr>
            <a:spLocks noChangeShapeType="1"/>
          </p:cNvSpPr>
          <p:nvPr/>
        </p:nvSpPr>
        <p:spPr bwMode="invGray">
          <a:xfrm flipH="1" flipV="1">
            <a:off x="2667000" y="2667000"/>
            <a:ext cx="609600" cy="2438400"/>
          </a:xfrm>
          <a:prstGeom prst="line">
            <a:avLst/>
          </a:prstGeom>
          <a:noFill/>
          <a:ln w="57150">
            <a:solidFill>
              <a:schemeClr val="tx1"/>
            </a:solidFill>
            <a:round/>
            <a:headEnd/>
            <a:tailEnd type="triangle" w="med" len="med"/>
          </a:ln>
        </p:spPr>
        <p:txBody>
          <a:bodyPr wrap="none" anchor="ctr"/>
          <a:lstStyle/>
          <a:p>
            <a:endParaRPr lang="en-US"/>
          </a:p>
        </p:txBody>
      </p:sp>
      <p:sp>
        <p:nvSpPr>
          <p:cNvPr id="130053" name="Text Box 5"/>
          <p:cNvSpPr txBox="1">
            <a:spLocks noChangeArrowheads="1"/>
          </p:cNvSpPr>
          <p:nvPr/>
        </p:nvSpPr>
        <p:spPr bwMode="auto">
          <a:xfrm>
            <a:off x="3657600" y="3962400"/>
            <a:ext cx="2667000" cy="457200"/>
          </a:xfrm>
          <a:prstGeom prst="rect">
            <a:avLst/>
          </a:prstGeom>
          <a:solidFill>
            <a:srgbClr val="FFFF00"/>
          </a:solidFill>
          <a:ln w="12700" algn="ctr">
            <a:noFill/>
            <a:miter lim="800000"/>
            <a:headEnd type="none" w="sm" len="sm"/>
            <a:tailEnd type="none" w="sm" len="sm"/>
          </a:ln>
        </p:spPr>
        <p:txBody>
          <a:bodyPr>
            <a:spAutoFit/>
          </a:bodyPr>
          <a:lstStyle/>
          <a:p>
            <a:pPr>
              <a:spcBef>
                <a:spcPct val="50000"/>
              </a:spcBef>
            </a:pPr>
            <a:r>
              <a:rPr lang="en-US"/>
              <a:t>Putting a Number in a Financial Statement is an Obvious No</a:t>
            </a:r>
          </a:p>
        </p:txBody>
      </p:sp>
    </p:spTree>
  </p:cSld>
  <p:clrMapOvr>
    <a:masterClrMapping/>
  </p:clrMapOvr>
  <p:transition>
    <p:zo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p:cNvPicPr>
            <a:picLocks noChangeAspect="1" noChangeArrowheads="1"/>
          </p:cNvPicPr>
          <p:nvPr>
            <p:ph idx="1"/>
          </p:nvPr>
        </p:nvPicPr>
        <p:blipFill>
          <a:blip r:embed="rId2" cstate="print"/>
          <a:srcRect/>
          <a:stretch>
            <a:fillRect/>
          </a:stretch>
        </p:blipFill>
        <p:spPr>
          <a:noFill/>
        </p:spPr>
      </p:pic>
      <p:sp>
        <p:nvSpPr>
          <p:cNvPr id="131075" name="Rectangle 3"/>
          <p:cNvSpPr>
            <a:spLocks noGrp="1" noChangeArrowheads="1"/>
          </p:cNvSpPr>
          <p:nvPr>
            <p:ph type="title"/>
          </p:nvPr>
        </p:nvSpPr>
        <p:spPr/>
        <p:txBody>
          <a:bodyPr/>
          <a:lstStyle/>
          <a:p>
            <a:r>
              <a:rPr lang="en-US" smtClean="0"/>
              <a:t>Example of Input Number in a Spreadsheet – Percentages and Factors Should be with Inputs</a:t>
            </a:r>
          </a:p>
        </p:txBody>
      </p:sp>
      <p:sp>
        <p:nvSpPr>
          <p:cNvPr id="131076" name="Text Box 4"/>
          <p:cNvSpPr txBox="1">
            <a:spLocks noChangeArrowheads="1"/>
          </p:cNvSpPr>
          <p:nvPr/>
        </p:nvSpPr>
        <p:spPr bwMode="auto">
          <a:xfrm>
            <a:off x="3886200" y="2895600"/>
            <a:ext cx="2667000" cy="457200"/>
          </a:xfrm>
          <a:prstGeom prst="rect">
            <a:avLst/>
          </a:prstGeom>
          <a:solidFill>
            <a:srgbClr val="FFFF00"/>
          </a:solidFill>
          <a:ln w="12700" algn="ctr">
            <a:noFill/>
            <a:miter lim="800000"/>
            <a:headEnd type="none" w="sm" len="sm"/>
            <a:tailEnd type="none" w="sm" len="sm"/>
          </a:ln>
        </p:spPr>
        <p:txBody>
          <a:bodyPr>
            <a:spAutoFit/>
          </a:bodyPr>
          <a:lstStyle/>
          <a:p>
            <a:pPr algn="l">
              <a:spcBef>
                <a:spcPct val="50000"/>
              </a:spcBef>
            </a:pPr>
            <a:r>
              <a:rPr lang="en-US"/>
              <a:t>The 10% Factor should be shown explicitly in the spreadsheet</a:t>
            </a:r>
          </a:p>
        </p:txBody>
      </p:sp>
      <p:sp>
        <p:nvSpPr>
          <p:cNvPr id="131077" name="Line 5"/>
          <p:cNvSpPr>
            <a:spLocks noChangeShapeType="1"/>
          </p:cNvSpPr>
          <p:nvPr/>
        </p:nvSpPr>
        <p:spPr bwMode="auto">
          <a:xfrm flipH="1" flipV="1">
            <a:off x="2590800" y="2057400"/>
            <a:ext cx="1676400" cy="685800"/>
          </a:xfrm>
          <a:prstGeom prst="line">
            <a:avLst/>
          </a:prstGeom>
          <a:noFill/>
          <a:ln w="12700">
            <a:solidFill>
              <a:schemeClr val="tx1"/>
            </a:solidFill>
            <a:round/>
            <a:headEnd type="none" w="sm" len="sm"/>
            <a:tailEnd type="triangle" w="sm" len="sm"/>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smtClean="0"/>
              <a:t>Corrected Sheet with Explicit Presentation of Inputs</a:t>
            </a:r>
          </a:p>
        </p:txBody>
      </p:sp>
      <p:pic>
        <p:nvPicPr>
          <p:cNvPr id="132099" name="Picture 3"/>
          <p:cNvPicPr>
            <a:picLocks noChangeAspect="1" noChangeArrowheads="1"/>
          </p:cNvPicPr>
          <p:nvPr>
            <p:ph idx="1"/>
          </p:nvPr>
        </p:nvPicPr>
        <p:blipFill>
          <a:blip r:embed="rId2" cstate="print"/>
          <a:srcRect/>
          <a:stretch>
            <a:fillRect/>
          </a:stretch>
        </p:blipFill>
        <p:spPr>
          <a:xfrm>
            <a:off x="1268413" y="2687638"/>
            <a:ext cx="6389687" cy="2317750"/>
          </a:xfrm>
          <a:noFill/>
        </p:spPr>
      </p:pic>
      <p:sp>
        <p:nvSpPr>
          <p:cNvPr id="132100" name="Text Box 4"/>
          <p:cNvSpPr txBox="1">
            <a:spLocks noChangeArrowheads="1"/>
          </p:cNvSpPr>
          <p:nvPr/>
        </p:nvSpPr>
        <p:spPr bwMode="auto">
          <a:xfrm>
            <a:off x="6248400" y="2209800"/>
            <a:ext cx="1905000" cy="457200"/>
          </a:xfrm>
          <a:prstGeom prst="rect">
            <a:avLst/>
          </a:prstGeom>
          <a:solidFill>
            <a:srgbClr val="FFFF00"/>
          </a:solidFill>
          <a:ln w="12700" algn="ctr">
            <a:noFill/>
            <a:miter lim="800000"/>
            <a:headEnd type="none" w="sm" len="sm"/>
            <a:tailEnd type="none" w="sm" len="sm"/>
          </a:ln>
        </p:spPr>
        <p:txBody>
          <a:bodyPr>
            <a:spAutoFit/>
          </a:bodyPr>
          <a:lstStyle/>
          <a:p>
            <a:pPr algn="l">
              <a:spcBef>
                <a:spcPct val="50000"/>
              </a:spcBef>
            </a:pPr>
            <a:r>
              <a:rPr lang="en-US"/>
              <a:t>Show the percentages in a separate line item</a:t>
            </a:r>
          </a:p>
        </p:txBody>
      </p:sp>
      <p:sp>
        <p:nvSpPr>
          <p:cNvPr id="132101" name="Line 5"/>
          <p:cNvSpPr>
            <a:spLocks noChangeShapeType="1"/>
          </p:cNvSpPr>
          <p:nvPr/>
        </p:nvSpPr>
        <p:spPr bwMode="auto">
          <a:xfrm flipH="1">
            <a:off x="5943600" y="2743200"/>
            <a:ext cx="1371600" cy="1219200"/>
          </a:xfrm>
          <a:prstGeom prst="line">
            <a:avLst/>
          </a:prstGeom>
          <a:noFill/>
          <a:ln w="12700">
            <a:solidFill>
              <a:schemeClr val="tx1"/>
            </a:solidFill>
            <a:round/>
            <a:headEnd type="none" w="sm" len="sm"/>
            <a:tailEnd type="triangle" w="sm" len="sm"/>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smtClean="0"/>
              <a:t>Inputs in Formulas – Another Example</a:t>
            </a:r>
          </a:p>
        </p:txBody>
      </p:sp>
      <p:sp>
        <p:nvSpPr>
          <p:cNvPr id="133123" name="Rectangle 3"/>
          <p:cNvSpPr>
            <a:spLocks noGrp="1" noChangeArrowheads="1"/>
          </p:cNvSpPr>
          <p:nvPr>
            <p:ph type="body" idx="1"/>
          </p:nvPr>
        </p:nvSpPr>
        <p:spPr/>
        <p:txBody>
          <a:bodyPr/>
          <a:lstStyle/>
          <a:p>
            <a:r>
              <a:rPr lang="en-US" smtClean="0"/>
              <a:t>This is another example, where an error in depreciation occurred because of the problem of putting numbers in a formula:</a:t>
            </a:r>
          </a:p>
          <a:p>
            <a:endParaRPr lang="en-US" smtClean="0"/>
          </a:p>
        </p:txBody>
      </p:sp>
      <p:pic>
        <p:nvPicPr>
          <p:cNvPr id="133124" name="Picture 4"/>
          <p:cNvPicPr>
            <a:picLocks noChangeAspect="1" noChangeArrowheads="1"/>
          </p:cNvPicPr>
          <p:nvPr/>
        </p:nvPicPr>
        <p:blipFill>
          <a:blip r:embed="rId2" cstate="print"/>
          <a:srcRect/>
          <a:stretch>
            <a:fillRect/>
          </a:stretch>
        </p:blipFill>
        <p:spPr bwMode="auto">
          <a:xfrm>
            <a:off x="1295400" y="2514600"/>
            <a:ext cx="6019800" cy="3762375"/>
          </a:xfrm>
          <a:prstGeom prst="rect">
            <a:avLst/>
          </a:prstGeom>
          <a:noFill/>
          <a:ln w="12700">
            <a:noFill/>
            <a:miter lim="800000"/>
            <a:headEnd type="none" w="sm" len="sm"/>
            <a:tailEnd type="none" w="sm" len="sm"/>
          </a:ln>
        </p:spPr>
      </p:pic>
      <p:sp>
        <p:nvSpPr>
          <p:cNvPr id="133125" name="Text Box 5"/>
          <p:cNvSpPr txBox="1">
            <a:spLocks noChangeArrowheads="1"/>
          </p:cNvSpPr>
          <p:nvPr/>
        </p:nvSpPr>
        <p:spPr bwMode="auto">
          <a:xfrm>
            <a:off x="6934200" y="3352800"/>
            <a:ext cx="1447800" cy="118745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By using 50 and 4 the model does not account for changing from quarterly to annual periods.</a:t>
            </a:r>
          </a:p>
        </p:txBody>
      </p:sp>
      <p:sp>
        <p:nvSpPr>
          <p:cNvPr id="133126" name="Line 6"/>
          <p:cNvSpPr>
            <a:spLocks noChangeShapeType="1"/>
          </p:cNvSpPr>
          <p:nvPr/>
        </p:nvSpPr>
        <p:spPr bwMode="auto">
          <a:xfrm flipH="1">
            <a:off x="5715000" y="3657600"/>
            <a:ext cx="1143000" cy="9144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smtClean="0"/>
              <a:t>Use Excel Toolbars and Forms to Allow Sensitivity Cases from Multiple Locations</a:t>
            </a:r>
          </a:p>
        </p:txBody>
      </p:sp>
      <p:sp>
        <p:nvSpPr>
          <p:cNvPr id="134147" name="Rectangle 3"/>
          <p:cNvSpPr>
            <a:spLocks noGrp="1" noChangeArrowheads="1"/>
          </p:cNvSpPr>
          <p:nvPr>
            <p:ph type="body" sz="half" idx="1"/>
          </p:nvPr>
        </p:nvSpPr>
        <p:spPr>
          <a:xfrm>
            <a:off x="685800" y="1524000"/>
            <a:ext cx="7239000" cy="2590800"/>
          </a:xfrm>
        </p:spPr>
        <p:txBody>
          <a:bodyPr/>
          <a:lstStyle/>
          <a:p>
            <a:r>
              <a:rPr lang="en-US" sz="1600" smtClean="0"/>
              <a:t>You allow excel to revise inputs in multiple locations using the view toolbars forms and then using the combo box, the spinner box or the scroll bar.</a:t>
            </a:r>
          </a:p>
          <a:p>
            <a:r>
              <a:rPr lang="en-US" sz="1600" smtClean="0"/>
              <a:t>This allows you to keep the inputs together and also to adjust the inputs in sheets to examine the effect of the input.</a:t>
            </a:r>
          </a:p>
        </p:txBody>
      </p:sp>
      <p:pic>
        <p:nvPicPr>
          <p:cNvPr id="134148" name="Picture 4"/>
          <p:cNvPicPr>
            <a:picLocks noChangeAspect="1" noChangeArrowheads="1"/>
          </p:cNvPicPr>
          <p:nvPr>
            <p:ph sz="half" idx="2"/>
          </p:nvPr>
        </p:nvPicPr>
        <p:blipFill>
          <a:blip r:embed="rId2" cstate="print"/>
          <a:srcRect/>
          <a:stretch>
            <a:fillRect/>
          </a:stretch>
        </p:blipFill>
        <p:spPr bwMode="invGray">
          <a:xfrm>
            <a:off x="228600" y="4511675"/>
            <a:ext cx="8534400" cy="1363663"/>
          </a:xfrm>
          <a:noFill/>
        </p:spPr>
      </p:pic>
    </p:spTree>
  </p:cSld>
  <p:clrMapOvr>
    <a:masterClrMapping/>
  </p:clrMapOvr>
  <p:transition>
    <p:zo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smtClean="0"/>
              <a:t>Illustration of Working Through Historic Revenue Items</a:t>
            </a:r>
          </a:p>
        </p:txBody>
      </p:sp>
      <p:pic>
        <p:nvPicPr>
          <p:cNvPr id="135171" name="Picture 3"/>
          <p:cNvPicPr>
            <a:picLocks noChangeAspect="1" noChangeArrowheads="1"/>
          </p:cNvPicPr>
          <p:nvPr>
            <p:ph type="body" idx="1"/>
          </p:nvPr>
        </p:nvPicPr>
        <p:blipFill>
          <a:blip r:embed="rId2" cstate="print"/>
          <a:srcRect/>
          <a:stretch>
            <a:fillRect/>
          </a:stretch>
        </p:blipFill>
        <p:spPr/>
      </p:pic>
      <p:sp>
        <p:nvSpPr>
          <p:cNvPr id="135172" name="Text Box 4"/>
          <p:cNvSpPr txBox="1">
            <a:spLocks noChangeArrowheads="1"/>
          </p:cNvSpPr>
          <p:nvPr/>
        </p:nvSpPr>
        <p:spPr bwMode="auto">
          <a:xfrm>
            <a:off x="4495800" y="5257800"/>
            <a:ext cx="2286000" cy="639763"/>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Revenues from the income statement and volume data input</a:t>
            </a:r>
          </a:p>
        </p:txBody>
      </p:sp>
      <p:sp>
        <p:nvSpPr>
          <p:cNvPr id="135173" name="Line 5"/>
          <p:cNvSpPr>
            <a:spLocks noChangeShapeType="1"/>
          </p:cNvSpPr>
          <p:nvPr/>
        </p:nvSpPr>
        <p:spPr bwMode="auto">
          <a:xfrm flipH="1" flipV="1">
            <a:off x="4038600" y="2590800"/>
            <a:ext cx="914400" cy="2514600"/>
          </a:xfrm>
          <a:prstGeom prst="line">
            <a:avLst/>
          </a:prstGeom>
          <a:noFill/>
          <a:ln w="12700">
            <a:solidFill>
              <a:schemeClr val="tx1"/>
            </a:solidFill>
            <a:round/>
            <a:headEnd type="none" w="sm" len="sm"/>
            <a:tailEnd type="triangle" w="sm" len="sm"/>
          </a:ln>
        </p:spPr>
        <p:txBody>
          <a:bodyPr/>
          <a:lstStyle/>
          <a:p>
            <a:endParaRPr lang="en-US"/>
          </a:p>
        </p:txBody>
      </p:sp>
      <p:sp>
        <p:nvSpPr>
          <p:cNvPr id="135174" name="Line 6"/>
          <p:cNvSpPr>
            <a:spLocks noChangeShapeType="1"/>
          </p:cNvSpPr>
          <p:nvPr/>
        </p:nvSpPr>
        <p:spPr bwMode="auto">
          <a:xfrm flipH="1" flipV="1">
            <a:off x="3962400" y="4114800"/>
            <a:ext cx="838200" cy="1143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Structure of Alternative Models</a:t>
            </a:r>
          </a:p>
        </p:txBody>
      </p:sp>
      <p:pic>
        <p:nvPicPr>
          <p:cNvPr id="15363" name="Picture 4"/>
          <p:cNvPicPr>
            <a:picLocks noChangeAspect="1" noChangeArrowheads="1"/>
          </p:cNvPicPr>
          <p:nvPr>
            <p:ph type="body" idx="1"/>
          </p:nvPr>
        </p:nvPicPr>
        <p:blipFill>
          <a:blip r:embed="rId2" cstate="print"/>
          <a:srcRect/>
          <a:stretch>
            <a:fillRect/>
          </a:stretch>
        </p:blipFill>
        <p:spPr>
          <a:xfrm>
            <a:off x="1143000" y="1524000"/>
            <a:ext cx="6761163" cy="4802188"/>
          </a:xfrm>
          <a:noFill/>
        </p:spPr>
      </p:pic>
    </p:spTree>
  </p:cSld>
  <p:clrMapOvr>
    <a:masterClrMapping/>
  </p:clrMapOvr>
  <p:transition>
    <p:zo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smtClean="0"/>
              <a:t>Illustration of Working Through Expense Items</a:t>
            </a:r>
          </a:p>
        </p:txBody>
      </p:sp>
      <p:pic>
        <p:nvPicPr>
          <p:cNvPr id="136195" name="Picture 3"/>
          <p:cNvPicPr>
            <a:picLocks noChangeAspect="1" noChangeArrowheads="1"/>
          </p:cNvPicPr>
          <p:nvPr>
            <p:ph type="body" idx="1"/>
          </p:nvPr>
        </p:nvPicPr>
        <p:blipFill>
          <a:blip r:embed="rId2" cstate="print"/>
          <a:srcRect/>
          <a:stretch>
            <a:fillRect/>
          </a:stretch>
        </p:blipFill>
        <p:spPr/>
      </p:pic>
      <p:sp>
        <p:nvSpPr>
          <p:cNvPr id="136196" name="Text Box 4"/>
          <p:cNvSpPr txBox="1">
            <a:spLocks noChangeArrowheads="1"/>
          </p:cNvSpPr>
          <p:nvPr/>
        </p:nvSpPr>
        <p:spPr bwMode="auto">
          <a:xfrm>
            <a:off x="4572000" y="3962400"/>
            <a:ext cx="3352800" cy="822325"/>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Retrieve operating expense items from the income statement and relate to revenue drivers, revenue amounts or data obtained from financial reports</a:t>
            </a:r>
          </a:p>
        </p:txBody>
      </p:sp>
      <p:sp>
        <p:nvSpPr>
          <p:cNvPr id="136197" name="Line 5"/>
          <p:cNvSpPr>
            <a:spLocks noChangeShapeType="1"/>
          </p:cNvSpPr>
          <p:nvPr/>
        </p:nvSpPr>
        <p:spPr bwMode="auto">
          <a:xfrm flipH="1" flipV="1">
            <a:off x="4038600" y="2895600"/>
            <a:ext cx="1143000" cy="1066800"/>
          </a:xfrm>
          <a:prstGeom prst="line">
            <a:avLst/>
          </a:prstGeom>
          <a:noFill/>
          <a:ln w="12700">
            <a:solidFill>
              <a:schemeClr val="tx1"/>
            </a:solidFill>
            <a:round/>
            <a:headEnd type="none" w="sm" len="sm"/>
            <a:tailEnd type="triangle" w="sm" len="sm"/>
          </a:ln>
        </p:spPr>
        <p:txBody>
          <a:bodyPr/>
          <a:lstStyle/>
          <a:p>
            <a:endParaRPr lang="en-US"/>
          </a:p>
        </p:txBody>
      </p:sp>
      <p:sp>
        <p:nvSpPr>
          <p:cNvPr id="136198" name="Line 6"/>
          <p:cNvSpPr>
            <a:spLocks noChangeShapeType="1"/>
          </p:cNvSpPr>
          <p:nvPr/>
        </p:nvSpPr>
        <p:spPr bwMode="auto">
          <a:xfrm flipH="1" flipV="1">
            <a:off x="3962400" y="2057400"/>
            <a:ext cx="2057400" cy="1905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smtClean="0"/>
              <a:t>Illustration of Demand Driven Forecast - Nokia</a:t>
            </a:r>
          </a:p>
        </p:txBody>
      </p:sp>
      <p:sp>
        <p:nvSpPr>
          <p:cNvPr id="137219" name="Rectangle 3"/>
          <p:cNvSpPr>
            <a:spLocks noGrp="1" noChangeArrowheads="1"/>
          </p:cNvSpPr>
          <p:nvPr>
            <p:ph type="body" idx="1"/>
          </p:nvPr>
        </p:nvSpPr>
        <p:spPr/>
        <p:txBody>
          <a:bodyPr/>
          <a:lstStyle/>
          <a:p>
            <a:r>
              <a:rPr lang="en-US" smtClean="0"/>
              <a:t>Jorma Olliala: Nokia’s CEO</a:t>
            </a:r>
          </a:p>
          <a:p>
            <a:pPr lvl="1"/>
            <a:r>
              <a:rPr lang="en-US" smtClean="0"/>
              <a:t>While uncertainties continued to impact demand, the </a:t>
            </a:r>
            <a:r>
              <a:rPr lang="en-US" b="1" i="1" smtClean="0">
                <a:solidFill>
                  <a:srgbClr val="0066CC"/>
                </a:solidFill>
              </a:rPr>
              <a:t>world handset market was capable of growing between 10%</a:t>
            </a:r>
            <a:r>
              <a:rPr lang="en-US" smtClean="0"/>
              <a:t> in 2003 from 405m handsests sold in 2002.  The company also raised its estimates fro the global number of mobile subscribers from 1.5bn to 1.6bn by 2005.  At the same time Nokia reaffirms its belief that it is increasing </a:t>
            </a:r>
            <a:r>
              <a:rPr lang="en-US" b="1" i="1" smtClean="0">
                <a:solidFill>
                  <a:srgbClr val="0066CC"/>
                </a:solidFill>
              </a:rPr>
              <a:t>market share from 38 percent</a:t>
            </a:r>
            <a:r>
              <a:rPr lang="en-US" smtClean="0"/>
              <a:t> achieved in the first quarter.</a:t>
            </a:r>
          </a:p>
        </p:txBody>
      </p:sp>
    </p:spTree>
  </p:cSld>
  <p:clrMapOvr>
    <a:masterClrMapping/>
  </p:clrMapOvr>
  <p:transition>
    <p:zoom/>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smtClean="0"/>
              <a:t>Value Drivers</a:t>
            </a:r>
          </a:p>
        </p:txBody>
      </p:sp>
      <p:sp>
        <p:nvSpPr>
          <p:cNvPr id="138243" name="Rectangle 3"/>
          <p:cNvSpPr>
            <a:spLocks noGrp="1" noChangeArrowheads="1"/>
          </p:cNvSpPr>
          <p:nvPr>
            <p:ph type="body" idx="1"/>
          </p:nvPr>
        </p:nvSpPr>
        <p:spPr/>
        <p:txBody>
          <a:bodyPr/>
          <a:lstStyle/>
          <a:p>
            <a:pPr>
              <a:lnSpc>
                <a:spcPct val="80000"/>
              </a:lnSpc>
            </a:pPr>
            <a:r>
              <a:rPr lang="en-US" sz="1600" smtClean="0"/>
              <a:t>Basic Motions</a:t>
            </a:r>
          </a:p>
          <a:p>
            <a:pPr lvl="1">
              <a:lnSpc>
                <a:spcPct val="80000"/>
              </a:lnSpc>
            </a:pPr>
            <a:r>
              <a:rPr lang="en-US" sz="1600" smtClean="0"/>
              <a:t>Value Drivers are often obvious – prices, traffic etc.</a:t>
            </a:r>
          </a:p>
          <a:p>
            <a:pPr lvl="2">
              <a:lnSpc>
                <a:spcPct val="80000"/>
              </a:lnSpc>
            </a:pPr>
            <a:r>
              <a:rPr lang="en-US" sz="1400" smtClean="0"/>
              <a:t>Value drivers for revenues </a:t>
            </a:r>
          </a:p>
          <a:p>
            <a:pPr lvl="3">
              <a:lnSpc>
                <a:spcPct val="80000"/>
              </a:lnSpc>
            </a:pPr>
            <a:r>
              <a:rPr lang="en-US" sz="1400" smtClean="0"/>
              <a:t>Price</a:t>
            </a:r>
          </a:p>
          <a:p>
            <a:pPr lvl="3">
              <a:lnSpc>
                <a:spcPct val="80000"/>
              </a:lnSpc>
            </a:pPr>
            <a:r>
              <a:rPr lang="en-US" sz="1400" smtClean="0"/>
              <a:t>Quantity</a:t>
            </a:r>
          </a:p>
          <a:p>
            <a:pPr lvl="2">
              <a:lnSpc>
                <a:spcPct val="80000"/>
              </a:lnSpc>
            </a:pPr>
            <a:r>
              <a:rPr lang="en-US" sz="1400" smtClean="0"/>
              <a:t>Value drivers for operating expenses</a:t>
            </a:r>
          </a:p>
          <a:p>
            <a:pPr lvl="3">
              <a:lnSpc>
                <a:spcPct val="80000"/>
              </a:lnSpc>
            </a:pPr>
            <a:r>
              <a:rPr lang="en-US" sz="1400" smtClean="0"/>
              <a:t>Fixed expenses</a:t>
            </a:r>
          </a:p>
          <a:p>
            <a:pPr lvl="3">
              <a:lnSpc>
                <a:spcPct val="80000"/>
              </a:lnSpc>
            </a:pPr>
            <a:r>
              <a:rPr lang="en-US" sz="1400" smtClean="0"/>
              <a:t>Variable expenses</a:t>
            </a:r>
          </a:p>
          <a:p>
            <a:pPr lvl="2">
              <a:lnSpc>
                <a:spcPct val="80000"/>
              </a:lnSpc>
            </a:pPr>
            <a:r>
              <a:rPr lang="en-US" sz="1400" smtClean="0"/>
              <a:t>Value drivers for capital expenditures</a:t>
            </a:r>
          </a:p>
          <a:p>
            <a:pPr lvl="3">
              <a:lnSpc>
                <a:spcPct val="80000"/>
              </a:lnSpc>
            </a:pPr>
            <a:r>
              <a:rPr lang="en-US" sz="1400" smtClean="0"/>
              <a:t>Cost per unit of capacity</a:t>
            </a:r>
          </a:p>
          <a:p>
            <a:pPr lvl="3">
              <a:lnSpc>
                <a:spcPct val="80000"/>
              </a:lnSpc>
            </a:pPr>
            <a:r>
              <a:rPr lang="en-US" sz="1400" smtClean="0"/>
              <a:t>Amount of capacity to meet demand</a:t>
            </a:r>
          </a:p>
          <a:p>
            <a:pPr lvl="1">
              <a:lnSpc>
                <a:spcPct val="80000"/>
              </a:lnSpc>
            </a:pPr>
            <a:r>
              <a:rPr lang="en-US" sz="1600" smtClean="0"/>
              <a:t>Demonstrate that value drivers make sense</a:t>
            </a:r>
          </a:p>
          <a:p>
            <a:pPr lvl="2">
              <a:lnSpc>
                <a:spcPct val="80000"/>
              </a:lnSpc>
            </a:pPr>
            <a:r>
              <a:rPr lang="en-US" sz="1400" smtClean="0"/>
              <a:t>Compare to history</a:t>
            </a:r>
          </a:p>
          <a:p>
            <a:pPr lvl="2">
              <a:lnSpc>
                <a:spcPct val="80000"/>
              </a:lnSpc>
            </a:pPr>
            <a:r>
              <a:rPr lang="en-US" sz="1400" smtClean="0"/>
              <a:t>Evaluate economics</a:t>
            </a:r>
          </a:p>
          <a:p>
            <a:pPr lvl="1">
              <a:lnSpc>
                <a:spcPct val="80000"/>
              </a:lnSpc>
            </a:pPr>
            <a:r>
              <a:rPr lang="en-US" sz="1600" smtClean="0"/>
              <a:t>Set up sensitivity analysis and scenario analysis to evaluate the value drivers</a:t>
            </a:r>
          </a:p>
        </p:txBody>
      </p:sp>
    </p:spTree>
  </p:cSld>
  <p:clrMapOvr>
    <a:masterClrMapping/>
  </p:clrMapOvr>
  <p:transition>
    <p:zoom/>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762000" y="719138"/>
            <a:ext cx="7848600" cy="508000"/>
          </a:xfrm>
        </p:spPr>
        <p:txBody>
          <a:bodyPr/>
          <a:lstStyle/>
          <a:p>
            <a:r>
              <a:rPr lang="en-US" sz="1800" smtClean="0"/>
              <a:t>Example of Value Drivers for Electricity Plant</a:t>
            </a:r>
          </a:p>
        </p:txBody>
      </p:sp>
      <p:sp>
        <p:nvSpPr>
          <p:cNvPr id="139267" name="Rectangle 3"/>
          <p:cNvSpPr>
            <a:spLocks noGrp="1" noChangeArrowheads="1"/>
          </p:cNvSpPr>
          <p:nvPr>
            <p:ph type="body" idx="1"/>
          </p:nvPr>
        </p:nvSpPr>
        <p:spPr/>
        <p:txBody>
          <a:bodyPr/>
          <a:lstStyle/>
          <a:p>
            <a:pPr>
              <a:lnSpc>
                <a:spcPct val="90000"/>
              </a:lnSpc>
            </a:pPr>
            <a:r>
              <a:rPr lang="en-US" sz="1600" smtClean="0"/>
              <a:t>The capital expenditures should be connected to the revenue and expense assumptions.  In a supply driven model, the following process would be used</a:t>
            </a:r>
          </a:p>
          <a:p>
            <a:pPr>
              <a:lnSpc>
                <a:spcPct val="90000"/>
              </a:lnSpc>
            </a:pPr>
            <a:r>
              <a:rPr lang="en-US" sz="1600" smtClean="0"/>
              <a:t>Capital Expenditures to Grow the Company</a:t>
            </a:r>
          </a:p>
          <a:p>
            <a:pPr lvl="1">
              <a:lnSpc>
                <a:spcPct val="90000"/>
              </a:lnSpc>
            </a:pPr>
            <a:r>
              <a:rPr lang="en-US" sz="1600" smtClean="0"/>
              <a:t>Investment </a:t>
            </a:r>
            <a:r>
              <a:rPr lang="en-US" sz="1600" i="1" smtClean="0">
                <a:solidFill>
                  <a:srgbClr val="0066FF"/>
                </a:solidFill>
              </a:rPr>
              <a:t>Cost Per Unit Of Capacity</a:t>
            </a:r>
          </a:p>
          <a:p>
            <a:pPr lvl="1">
              <a:lnSpc>
                <a:spcPct val="90000"/>
              </a:lnSpc>
            </a:pPr>
            <a:r>
              <a:rPr lang="en-US" sz="1600" smtClean="0"/>
              <a:t>On-going maintenance capital expenditures</a:t>
            </a:r>
          </a:p>
          <a:p>
            <a:pPr>
              <a:lnSpc>
                <a:spcPct val="90000"/>
              </a:lnSpc>
            </a:pPr>
            <a:r>
              <a:rPr lang="en-US" sz="1600" smtClean="0"/>
              <a:t>Revenues</a:t>
            </a:r>
          </a:p>
          <a:p>
            <a:pPr lvl="1">
              <a:lnSpc>
                <a:spcPct val="90000"/>
              </a:lnSpc>
            </a:pPr>
            <a:r>
              <a:rPr lang="en-US" sz="1600" i="1" smtClean="0">
                <a:solidFill>
                  <a:srgbClr val="0066FF"/>
                </a:solidFill>
              </a:rPr>
              <a:t>Product Prices</a:t>
            </a:r>
            <a:r>
              <a:rPr lang="en-US" sz="1600" smtClean="0"/>
              <a:t> (Price Setter or Price Taker)</a:t>
            </a:r>
          </a:p>
          <a:p>
            <a:pPr lvl="1">
              <a:lnSpc>
                <a:spcPct val="90000"/>
              </a:lnSpc>
            </a:pPr>
            <a:r>
              <a:rPr lang="en-US" sz="1600" smtClean="0"/>
              <a:t>Volumes produced –&gt; Capacity x </a:t>
            </a:r>
            <a:r>
              <a:rPr lang="en-US" sz="1600" i="1" smtClean="0">
                <a:solidFill>
                  <a:srgbClr val="0066FF"/>
                </a:solidFill>
              </a:rPr>
              <a:t>Capacity Utilization</a:t>
            </a:r>
          </a:p>
          <a:p>
            <a:pPr>
              <a:lnSpc>
                <a:spcPct val="90000"/>
              </a:lnSpc>
            </a:pPr>
            <a:r>
              <a:rPr lang="en-US" sz="1600" smtClean="0"/>
              <a:t>Operating Expenses</a:t>
            </a:r>
          </a:p>
          <a:p>
            <a:pPr lvl="1">
              <a:lnSpc>
                <a:spcPct val="90000"/>
              </a:lnSpc>
            </a:pPr>
            <a:r>
              <a:rPr lang="en-US" sz="1600" smtClean="0"/>
              <a:t>Resource cost -&gt; </a:t>
            </a:r>
            <a:r>
              <a:rPr lang="en-US" sz="1600" i="1" smtClean="0">
                <a:solidFill>
                  <a:srgbClr val="0066FF"/>
                </a:solidFill>
              </a:rPr>
              <a:t>Resource Price</a:t>
            </a:r>
            <a:r>
              <a:rPr lang="en-US" sz="1600" smtClean="0"/>
              <a:t> x Resource Use</a:t>
            </a:r>
          </a:p>
          <a:p>
            <a:pPr lvl="1">
              <a:lnSpc>
                <a:spcPct val="90000"/>
              </a:lnSpc>
            </a:pPr>
            <a:r>
              <a:rPr lang="en-US" sz="1600" smtClean="0"/>
              <a:t>Resource use -&gt; </a:t>
            </a:r>
            <a:r>
              <a:rPr lang="en-US" sz="1600" i="1" smtClean="0">
                <a:solidFill>
                  <a:srgbClr val="0066FF"/>
                </a:solidFill>
              </a:rPr>
              <a:t>Efficiency Factor</a:t>
            </a:r>
            <a:r>
              <a:rPr lang="en-US" sz="1600" smtClean="0"/>
              <a:t> x Volume</a:t>
            </a:r>
          </a:p>
          <a:p>
            <a:pPr lvl="1">
              <a:lnSpc>
                <a:spcPct val="90000"/>
              </a:lnSpc>
            </a:pPr>
            <a:r>
              <a:rPr lang="en-US" sz="1600" smtClean="0"/>
              <a:t>Other Fixed, Variable and Overhead Expenses</a:t>
            </a:r>
          </a:p>
          <a:p>
            <a:pPr>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sz="1800" smtClean="0"/>
              <a:t>Example of Relation Between Value Drivers and Financial Model Inputs</a:t>
            </a:r>
          </a:p>
        </p:txBody>
      </p:sp>
      <p:pic>
        <p:nvPicPr>
          <p:cNvPr id="140291" name="Picture 3"/>
          <p:cNvPicPr>
            <a:picLocks noChangeAspect="1" noChangeArrowheads="1"/>
          </p:cNvPicPr>
          <p:nvPr>
            <p:ph type="body" idx="1"/>
          </p:nvPr>
        </p:nvPicPr>
        <p:blipFill>
          <a:blip r:embed="rId2" cstate="print"/>
          <a:srcRect/>
          <a:stretch>
            <a:fillRect/>
          </a:stretch>
        </p:blipFill>
        <p:spPr/>
      </p:pic>
    </p:spTree>
  </p:cSld>
  <p:clrMapOvr>
    <a:masterClrMapping/>
  </p:clrMapOvr>
  <p:transition>
    <p:zoom/>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sz="1800" smtClean="0"/>
              <a:t>Consistency between Value Drivers and Inputs</a:t>
            </a:r>
          </a:p>
        </p:txBody>
      </p:sp>
      <p:sp>
        <p:nvSpPr>
          <p:cNvPr id="141315" name="Rectangle 3"/>
          <p:cNvSpPr>
            <a:spLocks noGrp="1" noChangeArrowheads="1"/>
          </p:cNvSpPr>
          <p:nvPr>
            <p:ph type="body" idx="1"/>
          </p:nvPr>
        </p:nvSpPr>
        <p:spPr/>
        <p:txBody>
          <a:bodyPr/>
          <a:lstStyle/>
          <a:p>
            <a:pPr>
              <a:lnSpc>
                <a:spcPct val="90000"/>
              </a:lnSpc>
            </a:pPr>
            <a:r>
              <a:rPr lang="en-US" sz="1600" smtClean="0"/>
              <a:t>When demand increases, the capacity requirements increase and the capital expenditures increase.</a:t>
            </a:r>
          </a:p>
          <a:p>
            <a:pPr>
              <a:lnSpc>
                <a:spcPct val="90000"/>
              </a:lnSpc>
            </a:pPr>
            <a:r>
              <a:rPr lang="en-US" sz="1600" smtClean="0"/>
              <a:t>Example:</a:t>
            </a:r>
          </a:p>
          <a:p>
            <a:pPr lvl="1">
              <a:lnSpc>
                <a:spcPct val="90000"/>
              </a:lnSpc>
            </a:pPr>
            <a:r>
              <a:rPr lang="en-US" sz="1600" smtClean="0"/>
              <a:t>Demand for air freight increases</a:t>
            </a:r>
          </a:p>
          <a:p>
            <a:pPr lvl="2">
              <a:lnSpc>
                <a:spcPct val="90000"/>
              </a:lnSpc>
            </a:pPr>
            <a:r>
              <a:rPr lang="en-US" sz="1400" smtClean="0"/>
              <a:t>Increased demand causes a need for more planes</a:t>
            </a:r>
          </a:p>
          <a:p>
            <a:pPr lvl="2">
              <a:lnSpc>
                <a:spcPct val="90000"/>
              </a:lnSpc>
            </a:pPr>
            <a:r>
              <a:rPr lang="en-US" sz="1400" smtClean="0"/>
              <a:t>Increased planes create the need for increased capital expenditures</a:t>
            </a:r>
          </a:p>
          <a:p>
            <a:pPr>
              <a:lnSpc>
                <a:spcPct val="90000"/>
              </a:lnSpc>
            </a:pPr>
            <a:r>
              <a:rPr lang="en-US" sz="1600" smtClean="0"/>
              <a:t>Create a table with existing capacity, retirements and required new capacity</a:t>
            </a:r>
          </a:p>
          <a:p>
            <a:pPr>
              <a:lnSpc>
                <a:spcPct val="90000"/>
              </a:lnSpc>
            </a:pPr>
            <a:r>
              <a:rPr lang="en-US" sz="1600" smtClean="0"/>
              <a:t>Do Not:</a:t>
            </a:r>
          </a:p>
          <a:p>
            <a:pPr lvl="1">
              <a:lnSpc>
                <a:spcPct val="90000"/>
              </a:lnSpc>
            </a:pPr>
            <a:r>
              <a:rPr lang="en-US" sz="1600" smtClean="0"/>
              <a:t>Assume revenue growth that is independent of capital expenditures</a:t>
            </a:r>
          </a:p>
          <a:p>
            <a:pPr lvl="1">
              <a:lnSpc>
                <a:spcPct val="90000"/>
              </a:lnSpc>
            </a:pPr>
            <a:r>
              <a:rPr lang="en-US" sz="1600" smtClean="0"/>
              <a:t>Assume that cost structure can be maintained with unrealistic capacity utilization assumptions</a:t>
            </a:r>
          </a:p>
          <a:p>
            <a:pPr lvl="1">
              <a:lnSpc>
                <a:spcPct val="90000"/>
              </a:lnSpc>
            </a:pPr>
            <a:r>
              <a:rPr lang="en-US" sz="1600" smtClean="0"/>
              <a:t>Use revenue growth/gross margin models that do not demonstrate price and quantity drivers</a:t>
            </a:r>
          </a:p>
        </p:txBody>
      </p:sp>
    </p:spTree>
  </p:cSld>
  <p:clrMapOvr>
    <a:masterClrMapping/>
  </p:clrMapOvr>
  <p:transition>
    <p:zo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smtClean="0"/>
              <a:t>Operating Expense Assumptions</a:t>
            </a:r>
          </a:p>
        </p:txBody>
      </p:sp>
      <p:sp>
        <p:nvSpPr>
          <p:cNvPr id="142339" name="Rectangle 3"/>
          <p:cNvSpPr>
            <a:spLocks noGrp="1" noChangeArrowheads="1"/>
          </p:cNvSpPr>
          <p:nvPr>
            <p:ph type="body" idx="1"/>
          </p:nvPr>
        </p:nvSpPr>
        <p:spPr/>
        <p:txBody>
          <a:bodyPr/>
          <a:lstStyle/>
          <a:p>
            <a:r>
              <a:rPr lang="en-US" smtClean="0"/>
              <a:t>Operating expenses can be separated into three categories:</a:t>
            </a:r>
          </a:p>
          <a:p>
            <a:pPr lvl="1"/>
            <a:r>
              <a:rPr lang="en-US" smtClean="0"/>
              <a:t>Fixed expenses that are a function on the size of the project.</a:t>
            </a:r>
          </a:p>
          <a:p>
            <a:pPr lvl="1"/>
            <a:r>
              <a:rPr lang="en-US" smtClean="0"/>
              <a:t>Variable expenses that change with the amount of production.</a:t>
            </a:r>
          </a:p>
          <a:p>
            <a:pPr lvl="1"/>
            <a:r>
              <a:rPr lang="en-US" smtClean="0"/>
              <a:t>Resource costs that depend on the efficiency of the process</a:t>
            </a:r>
            <a:r>
              <a:rPr lang="en-US" sz="1600" smtClean="0"/>
              <a:t>.</a:t>
            </a:r>
          </a:p>
          <a:p>
            <a:pPr lvl="1"/>
            <a:r>
              <a:rPr lang="en-US" sz="1600" smtClean="0"/>
              <a:t>Labor costs</a:t>
            </a:r>
          </a:p>
          <a:p>
            <a:pPr lvl="2"/>
            <a:r>
              <a:rPr lang="en-US" sz="1400" smtClean="0"/>
              <a:t>Expected to increase with inflation.  Watch for union contracts. Labor costs can increase with shortages as in the technology sector in the 1990’s.</a:t>
            </a:r>
          </a:p>
          <a:p>
            <a:pPr lvl="2"/>
            <a:r>
              <a:rPr lang="en-US" sz="1400" smtClean="0"/>
              <a:t>Production costs.  Breakdown into meaningful categories.  Includes commodities, energy, research and development.</a:t>
            </a:r>
          </a:p>
          <a:p>
            <a:pPr lvl="2"/>
            <a:r>
              <a:rPr lang="en-US" sz="1400" smtClean="0"/>
              <a:t>Selling and administrative costs.  Relate to sales or other expenses, but recognize that many costs such as sales force, IT staff are fixed if the company is to survive.</a:t>
            </a:r>
            <a:endParaRPr lang="en-US" smtClean="0"/>
          </a:p>
        </p:txBody>
      </p:sp>
    </p:spTree>
  </p:cSld>
  <p:clrMapOvr>
    <a:masterClrMapping/>
  </p:clrMapOvr>
  <p:transition>
    <p:zo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smtClean="0"/>
              <a:t>Checking for Consistency in Value Drivers</a:t>
            </a:r>
          </a:p>
        </p:txBody>
      </p:sp>
      <p:sp>
        <p:nvSpPr>
          <p:cNvPr id="143363" name="Rectangle 3"/>
          <p:cNvSpPr>
            <a:spLocks noGrp="1" noChangeArrowheads="1"/>
          </p:cNvSpPr>
          <p:nvPr>
            <p:ph type="body" idx="1"/>
          </p:nvPr>
        </p:nvSpPr>
        <p:spPr/>
        <p:txBody>
          <a:bodyPr/>
          <a:lstStyle/>
          <a:p>
            <a:r>
              <a:rPr lang="en-US" smtClean="0"/>
              <a:t>The basic question is whether the drivers are consistent with the company’s economics and industry dynamics:</a:t>
            </a:r>
          </a:p>
          <a:p>
            <a:pPr lvl="1"/>
            <a:r>
              <a:rPr lang="en-US" smtClean="0"/>
              <a:t>Company revenue growth consistent with industry</a:t>
            </a:r>
          </a:p>
          <a:p>
            <a:pPr lvl="2"/>
            <a:r>
              <a:rPr lang="en-US" smtClean="0"/>
              <a:t>Will competitors retaliate</a:t>
            </a:r>
          </a:p>
          <a:p>
            <a:pPr lvl="2"/>
            <a:r>
              <a:rPr lang="en-US" smtClean="0"/>
              <a:t>Can company manage growth</a:t>
            </a:r>
          </a:p>
          <a:p>
            <a:pPr lvl="1"/>
            <a:r>
              <a:rPr lang="en-US" smtClean="0"/>
              <a:t>Is the ROIC consistent with the industry</a:t>
            </a:r>
          </a:p>
          <a:p>
            <a:pPr lvl="2"/>
            <a:r>
              <a:rPr lang="en-US" smtClean="0"/>
              <a:t>What is happening to barriers to entry</a:t>
            </a:r>
          </a:p>
          <a:p>
            <a:pPr lvl="2"/>
            <a:r>
              <a:rPr lang="en-US" smtClean="0"/>
              <a:t>Power of customers</a:t>
            </a:r>
          </a:p>
          <a:p>
            <a:pPr lvl="2"/>
            <a:r>
              <a:rPr lang="en-US" smtClean="0"/>
              <a:t>Porters 5 forces and economic theory</a:t>
            </a:r>
          </a:p>
          <a:p>
            <a:pPr lvl="1"/>
            <a:r>
              <a:rPr lang="en-US" smtClean="0"/>
              <a:t>How will technology changes affect returns</a:t>
            </a:r>
          </a:p>
        </p:txBody>
      </p:sp>
    </p:spTree>
  </p:cSld>
  <p:clrMapOvr>
    <a:masterClrMapping/>
  </p:clrMapOvr>
  <p:transition>
    <p:zo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smtClean="0"/>
              <a:t>Inputs to Develop Financial Projections</a:t>
            </a:r>
          </a:p>
        </p:txBody>
      </p:sp>
      <p:sp>
        <p:nvSpPr>
          <p:cNvPr id="144387" name="Rectangle 3"/>
          <p:cNvSpPr>
            <a:spLocks noGrp="1" noChangeArrowheads="1"/>
          </p:cNvSpPr>
          <p:nvPr>
            <p:ph type="body" idx="1"/>
          </p:nvPr>
        </p:nvSpPr>
        <p:spPr/>
        <p:txBody>
          <a:bodyPr/>
          <a:lstStyle/>
          <a:p>
            <a:pPr>
              <a:lnSpc>
                <a:spcPct val="90000"/>
              </a:lnSpc>
            </a:pPr>
            <a:r>
              <a:rPr lang="en-US" sz="1400" smtClean="0"/>
              <a:t>Inputs required for developing financial statements include the following operating and financial assumptions</a:t>
            </a:r>
          </a:p>
          <a:p>
            <a:pPr>
              <a:lnSpc>
                <a:spcPct val="90000"/>
              </a:lnSpc>
            </a:pPr>
            <a:r>
              <a:rPr lang="en-US" sz="1400" smtClean="0"/>
              <a:t>Key Operating Data from Working Sheet</a:t>
            </a:r>
          </a:p>
          <a:p>
            <a:pPr lvl="1">
              <a:lnSpc>
                <a:spcPct val="90000"/>
              </a:lnSpc>
            </a:pPr>
            <a:r>
              <a:rPr lang="en-US" sz="1400" smtClean="0"/>
              <a:t>Capital Expenditures</a:t>
            </a:r>
          </a:p>
          <a:p>
            <a:pPr lvl="1">
              <a:lnSpc>
                <a:spcPct val="90000"/>
              </a:lnSpc>
            </a:pPr>
            <a:r>
              <a:rPr lang="en-US" sz="1400" smtClean="0"/>
              <a:t>Revenues</a:t>
            </a:r>
          </a:p>
          <a:p>
            <a:pPr lvl="1">
              <a:lnSpc>
                <a:spcPct val="90000"/>
              </a:lnSpc>
            </a:pPr>
            <a:r>
              <a:rPr lang="en-US" sz="1400" smtClean="0"/>
              <a:t>Operating Expense</a:t>
            </a:r>
          </a:p>
          <a:p>
            <a:pPr lvl="1">
              <a:lnSpc>
                <a:spcPct val="90000"/>
              </a:lnSpc>
            </a:pPr>
            <a:r>
              <a:rPr lang="en-US" sz="1400" smtClean="0"/>
              <a:t>Working Capital </a:t>
            </a:r>
          </a:p>
          <a:p>
            <a:pPr lvl="1">
              <a:lnSpc>
                <a:spcPct val="90000"/>
              </a:lnSpc>
            </a:pPr>
            <a:r>
              <a:rPr lang="en-US" sz="1400" smtClean="0"/>
              <a:t>Depreciation Expense</a:t>
            </a:r>
          </a:p>
          <a:p>
            <a:pPr>
              <a:lnSpc>
                <a:spcPct val="90000"/>
              </a:lnSpc>
            </a:pPr>
            <a:r>
              <a:rPr lang="en-US" sz="1400" smtClean="0"/>
              <a:t>Key Financial and Tax Assumptions</a:t>
            </a:r>
          </a:p>
          <a:p>
            <a:pPr lvl="1">
              <a:lnSpc>
                <a:spcPct val="90000"/>
              </a:lnSpc>
            </a:pPr>
            <a:r>
              <a:rPr lang="en-US" sz="1400" smtClean="0"/>
              <a:t>Interest Rate on Future Debt Issues</a:t>
            </a:r>
          </a:p>
          <a:p>
            <a:pPr lvl="1">
              <a:lnSpc>
                <a:spcPct val="90000"/>
              </a:lnSpc>
            </a:pPr>
            <a:r>
              <a:rPr lang="en-US" sz="1400" smtClean="0"/>
              <a:t>Future Equity and Debt Issues</a:t>
            </a:r>
          </a:p>
          <a:p>
            <a:pPr lvl="1">
              <a:lnSpc>
                <a:spcPct val="90000"/>
              </a:lnSpc>
            </a:pPr>
            <a:r>
              <a:rPr lang="en-US" sz="1400" smtClean="0"/>
              <a:t>Debt Maturities</a:t>
            </a:r>
          </a:p>
          <a:p>
            <a:pPr lvl="1">
              <a:lnSpc>
                <a:spcPct val="90000"/>
              </a:lnSpc>
            </a:pPr>
            <a:r>
              <a:rPr lang="en-US" sz="1400" smtClean="0"/>
              <a:t>Dividend Payout Ratio</a:t>
            </a:r>
          </a:p>
          <a:p>
            <a:pPr lvl="1">
              <a:lnSpc>
                <a:spcPct val="90000"/>
              </a:lnSpc>
            </a:pPr>
            <a:r>
              <a:rPr lang="en-US" sz="1400" smtClean="0"/>
              <a:t>Income Tax Rate</a:t>
            </a:r>
          </a:p>
        </p:txBody>
      </p:sp>
    </p:spTree>
  </p:cSld>
  <p:clrMapOvr>
    <a:masterClrMapping/>
  </p:clrMapOvr>
  <p:transition>
    <p:zo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smtClean="0"/>
              <a:t>Resources and Contacts</a:t>
            </a:r>
          </a:p>
        </p:txBody>
      </p:sp>
      <p:sp>
        <p:nvSpPr>
          <p:cNvPr id="145411" name="Rectangle 3"/>
          <p:cNvSpPr>
            <a:spLocks noGrp="1" noChangeArrowheads="1"/>
          </p:cNvSpPr>
          <p:nvPr>
            <p:ph type="body" idx="1"/>
          </p:nvPr>
        </p:nvSpPr>
        <p:spPr/>
        <p:txBody>
          <a:bodyPr/>
          <a:lstStyle/>
          <a:p>
            <a:r>
              <a:rPr lang="en-US" sz="1600" smtClean="0"/>
              <a:t>My contacts</a:t>
            </a:r>
          </a:p>
          <a:p>
            <a:pPr lvl="1"/>
            <a:r>
              <a:rPr lang="en-US" sz="1600" smtClean="0"/>
              <a:t>Ed Bodmer</a:t>
            </a:r>
          </a:p>
          <a:p>
            <a:pPr lvl="1"/>
            <a:r>
              <a:rPr lang="en-US" sz="1600" smtClean="0"/>
              <a:t>Phone: +001-630-886-2754</a:t>
            </a:r>
          </a:p>
          <a:p>
            <a:pPr lvl="1"/>
            <a:r>
              <a:rPr lang="en-US" sz="1600" smtClean="0"/>
              <a:t>E-mail: </a:t>
            </a:r>
            <a:r>
              <a:rPr lang="en-US" sz="1600" smtClean="0">
                <a:hlinkClick r:id="rId2"/>
              </a:rPr>
              <a:t>edbodmer@aol.com</a:t>
            </a:r>
            <a:endParaRPr lang="en-US" sz="1600" smtClean="0"/>
          </a:p>
          <a:p>
            <a:r>
              <a:rPr lang="en-US" sz="1600" smtClean="0"/>
              <a:t>Other Sources</a:t>
            </a:r>
          </a:p>
          <a:p>
            <a:pPr lvl="1"/>
            <a:r>
              <a:rPr lang="en-US" sz="1600" smtClean="0">
                <a:hlinkClick r:id="rId3"/>
              </a:rPr>
              <a:t>www.sec.us.gov</a:t>
            </a:r>
            <a:r>
              <a:rPr lang="en-US" sz="1600" smtClean="0"/>
              <a:t> -- financial documents</a:t>
            </a:r>
          </a:p>
          <a:p>
            <a:pPr lvl="1"/>
            <a:r>
              <a:rPr lang="en-US" sz="1600" smtClean="0">
                <a:hlinkClick r:id="rId4"/>
              </a:rPr>
              <a:t>www.finance.yahoo.com</a:t>
            </a:r>
            <a:r>
              <a:rPr lang="en-US" sz="1600" smtClean="0"/>
              <a:t>; </a:t>
            </a:r>
            <a:r>
              <a:rPr lang="en-US" sz="1600" smtClean="0">
                <a:hlinkClick r:id="rId5"/>
              </a:rPr>
              <a:t>www.googlefinance.com</a:t>
            </a:r>
            <a:r>
              <a:rPr lang="en-US" sz="1600" smtClean="0"/>
              <a:t>; </a:t>
            </a:r>
            <a:r>
              <a:rPr lang="en-US" sz="1600" smtClean="0">
                <a:hlinkClick r:id="rId6"/>
              </a:rPr>
              <a:t>www.valueline.com</a:t>
            </a:r>
            <a:r>
              <a:rPr lang="en-US" sz="1600" smtClean="0"/>
              <a:t>  -- stock prices and financial ratios</a:t>
            </a:r>
          </a:p>
          <a:p>
            <a:pPr lvl="1"/>
            <a:r>
              <a:rPr lang="en-US" sz="1600" smtClean="0">
                <a:hlinkClick r:id="rId7"/>
              </a:rPr>
              <a:t>www.standardandpoors.com</a:t>
            </a:r>
            <a:r>
              <a:rPr lang="en-US" sz="1600" smtClean="0"/>
              <a:t>; </a:t>
            </a:r>
            <a:r>
              <a:rPr lang="en-US" sz="1600" smtClean="0">
                <a:hlinkClick r:id="rId8"/>
              </a:rPr>
              <a:t>www.moodys.com</a:t>
            </a:r>
            <a:r>
              <a:rPr lang="en-US" sz="1600" smtClean="0"/>
              <a:t> – credit rating and other information</a:t>
            </a:r>
          </a:p>
          <a:p>
            <a:pPr lvl="1"/>
            <a:r>
              <a:rPr lang="en-US" sz="1600" smtClean="0">
                <a:hlinkClick r:id="rId9"/>
              </a:rPr>
              <a:t>www.bondsonline.com</a:t>
            </a:r>
            <a:r>
              <a:rPr lang="en-US" sz="1600" smtClean="0"/>
              <a:t> – credit spreads</a:t>
            </a:r>
          </a:p>
          <a:p>
            <a:pPr lvl="1"/>
            <a:r>
              <a:rPr lang="en-US" sz="1600" smtClean="0"/>
              <a:t>http://pages.stern.nyu.edu/~adamodar</a:t>
            </a: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Alternative Types of Models</a:t>
            </a:r>
          </a:p>
        </p:txBody>
      </p:sp>
      <p:pic>
        <p:nvPicPr>
          <p:cNvPr id="16387" name="Picture 222"/>
          <p:cNvPicPr>
            <a:picLocks noChangeAspect="1" noChangeArrowheads="1"/>
          </p:cNvPicPr>
          <p:nvPr>
            <p:ph type="body" idx="1"/>
          </p:nvPr>
        </p:nvPicPr>
        <p:blipFill>
          <a:blip r:embed="rId2" cstate="print"/>
          <a:srcRect/>
          <a:stretch>
            <a:fillRect/>
          </a:stretch>
        </p:blipFill>
        <p:spPr>
          <a:xfrm>
            <a:off x="1752600" y="1524000"/>
            <a:ext cx="5654675" cy="4749800"/>
          </a:xfrm>
          <a:noFill/>
        </p:spPr>
      </p:pic>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Credit Analysis – Combination of Historic Financial Ratios and Modeling in Establishing Credit Ratings</a:t>
            </a:r>
          </a:p>
        </p:txBody>
      </p:sp>
      <p:sp>
        <p:nvSpPr>
          <p:cNvPr id="17411" name="Rectangle 3"/>
          <p:cNvSpPr>
            <a:spLocks noGrp="1" noChangeArrowheads="1"/>
          </p:cNvSpPr>
          <p:nvPr>
            <p:ph type="body" idx="1"/>
          </p:nvPr>
        </p:nvSpPr>
        <p:spPr/>
        <p:txBody>
          <a:bodyPr/>
          <a:lstStyle/>
          <a:p>
            <a:pPr>
              <a:lnSpc>
                <a:spcPct val="80000"/>
              </a:lnSpc>
            </a:pPr>
            <a:r>
              <a:rPr lang="en-US" sz="1200" smtClean="0"/>
              <a:t>Financial Model Outputs for Very Low Credit Risk (AA)</a:t>
            </a:r>
          </a:p>
          <a:p>
            <a:pPr lvl="1">
              <a:lnSpc>
                <a:spcPct val="80000"/>
              </a:lnSpc>
            </a:pPr>
            <a:r>
              <a:rPr lang="en-US" sz="1200" smtClean="0"/>
              <a:t>Growth and low leverage, positive cash generation, consistent dividend payments – in a downside case, the company should still be able to pay dividends and have good financial ratios.</a:t>
            </a:r>
          </a:p>
          <a:p>
            <a:pPr>
              <a:lnSpc>
                <a:spcPct val="80000"/>
              </a:lnSpc>
            </a:pPr>
            <a:r>
              <a:rPr lang="en-US" sz="1200" smtClean="0"/>
              <a:t>Financial Model Outputs for Low Credit Risk (A)</a:t>
            </a:r>
          </a:p>
          <a:p>
            <a:pPr lvl="1">
              <a:lnSpc>
                <a:spcPct val="80000"/>
              </a:lnSpc>
            </a:pPr>
            <a:r>
              <a:rPr lang="en-US" sz="1200" smtClean="0"/>
              <a:t>Similar to above, except that debt leverage can be moderately increasing due to acquisitions and capital expenditures.</a:t>
            </a:r>
          </a:p>
          <a:p>
            <a:pPr lvl="1">
              <a:lnSpc>
                <a:spcPct val="80000"/>
              </a:lnSpc>
            </a:pPr>
            <a:r>
              <a:rPr lang="en-US" sz="1200" smtClean="0"/>
              <a:t>Access to debt markets as evidenced by financial ratios</a:t>
            </a:r>
          </a:p>
          <a:p>
            <a:pPr>
              <a:lnSpc>
                <a:spcPct val="80000"/>
              </a:lnSpc>
            </a:pPr>
            <a:r>
              <a:rPr lang="en-US" sz="1200" smtClean="0"/>
              <a:t>Financial Model Outputs for Moderate Risk (BBB)</a:t>
            </a:r>
          </a:p>
          <a:p>
            <a:pPr lvl="1">
              <a:lnSpc>
                <a:spcPct val="80000"/>
              </a:lnSpc>
            </a:pPr>
            <a:r>
              <a:rPr lang="en-US" sz="1200" smtClean="0"/>
              <a:t>Strong capacity to service debt in next three years</a:t>
            </a:r>
          </a:p>
          <a:p>
            <a:pPr lvl="1">
              <a:lnSpc>
                <a:spcPct val="80000"/>
              </a:lnSpc>
            </a:pPr>
            <a:r>
              <a:rPr lang="en-US" sz="1200" smtClean="0"/>
              <a:t>Modest dividend payments, ability to survive next business cycle – in a downside case, the company should be able to pay back debt and reduce leverage if dividends are cut.</a:t>
            </a:r>
          </a:p>
          <a:p>
            <a:pPr>
              <a:lnSpc>
                <a:spcPct val="80000"/>
              </a:lnSpc>
            </a:pPr>
            <a:r>
              <a:rPr lang="en-US" sz="1200" smtClean="0"/>
              <a:t>Financial Model Outputs for High Risk (BB)</a:t>
            </a:r>
          </a:p>
          <a:p>
            <a:pPr lvl="1">
              <a:lnSpc>
                <a:spcPct val="80000"/>
              </a:lnSpc>
            </a:pPr>
            <a:r>
              <a:rPr lang="en-US" sz="1200" smtClean="0"/>
              <a:t>Tight but positive debt service coverage in two years</a:t>
            </a:r>
          </a:p>
          <a:p>
            <a:pPr lvl="1">
              <a:lnSpc>
                <a:spcPct val="80000"/>
              </a:lnSpc>
            </a:pPr>
            <a:r>
              <a:rPr lang="en-US" sz="1200" smtClean="0"/>
              <a:t>Cash flow volatility and high leverage; little discretionary cash flow – in a downside case leverage increases and the company has weak financial ratios</a:t>
            </a:r>
          </a:p>
          <a:p>
            <a:pPr>
              <a:lnSpc>
                <a:spcPct val="80000"/>
              </a:lnSpc>
            </a:pPr>
            <a:r>
              <a:rPr lang="en-US" sz="1200" smtClean="0"/>
              <a:t>Financial Model for Very High Risk (B)</a:t>
            </a:r>
          </a:p>
          <a:p>
            <a:pPr lvl="1">
              <a:lnSpc>
                <a:spcPct val="80000"/>
              </a:lnSpc>
            </a:pPr>
            <a:r>
              <a:rPr lang="en-US" sz="1200" smtClean="0"/>
              <a:t>May have to cut costs to maintain debt service</a:t>
            </a:r>
          </a:p>
          <a:p>
            <a:pPr lvl="1">
              <a:lnSpc>
                <a:spcPct val="80000"/>
              </a:lnSpc>
            </a:pPr>
            <a:r>
              <a:rPr lang="en-US" sz="1200" smtClean="0"/>
              <a:t>No dividend payments; highly leveraged capital structure</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ctrTitle"/>
          </p:nvPr>
        </p:nvSpPr>
        <p:spPr/>
        <p:txBody>
          <a:bodyPr/>
          <a:lstStyle/>
          <a:p>
            <a:r>
              <a:rPr lang="en-US" smtClean="0"/>
              <a:t>Architecture of Alternative Models</a:t>
            </a: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Sheet Ordering and Layout – Corporate Model</a:t>
            </a:r>
          </a:p>
        </p:txBody>
      </p:sp>
      <p:sp>
        <p:nvSpPr>
          <p:cNvPr id="19459" name="Rectangle 3"/>
          <p:cNvSpPr>
            <a:spLocks noGrp="1" noChangeArrowheads="1"/>
          </p:cNvSpPr>
          <p:nvPr>
            <p:ph type="body" idx="1"/>
          </p:nvPr>
        </p:nvSpPr>
        <p:spPr/>
        <p:txBody>
          <a:bodyPr/>
          <a:lstStyle/>
          <a:p>
            <a:pPr marL="290513" indent="-290513">
              <a:lnSpc>
                <a:spcPct val="80000"/>
              </a:lnSpc>
            </a:pPr>
            <a:r>
              <a:rPr lang="en-US" sz="900" smtClean="0"/>
              <a:t>Base Historic Financial Data</a:t>
            </a:r>
          </a:p>
          <a:p>
            <a:pPr marL="914400" lvl="1" indent="-290513">
              <a:lnSpc>
                <a:spcPct val="80000"/>
              </a:lnSpc>
            </a:pPr>
            <a:r>
              <a:rPr lang="en-US" sz="900" smtClean="0"/>
              <a:t>Balance Sheet as Anchor</a:t>
            </a:r>
          </a:p>
          <a:p>
            <a:pPr marL="290513" indent="-290513">
              <a:lnSpc>
                <a:spcPct val="80000"/>
              </a:lnSpc>
            </a:pPr>
            <a:r>
              <a:rPr lang="en-US" sz="900" smtClean="0"/>
              <a:t>Input Sheets</a:t>
            </a:r>
          </a:p>
          <a:p>
            <a:pPr marL="914400" lvl="1" indent="-290513">
              <a:lnSpc>
                <a:spcPct val="80000"/>
              </a:lnSpc>
            </a:pPr>
            <a:r>
              <a:rPr lang="en-US" sz="900" smtClean="0"/>
              <a:t>Different colors</a:t>
            </a:r>
          </a:p>
          <a:p>
            <a:pPr marL="914400" lvl="1" indent="-290513">
              <a:lnSpc>
                <a:spcPct val="80000"/>
              </a:lnSpc>
            </a:pPr>
            <a:r>
              <a:rPr lang="en-US" sz="900" smtClean="0"/>
              <a:t>Arranging of inputs</a:t>
            </a:r>
          </a:p>
          <a:p>
            <a:pPr marL="914400" lvl="1" indent="-290513">
              <a:lnSpc>
                <a:spcPct val="80000"/>
              </a:lnSpc>
            </a:pPr>
            <a:r>
              <a:rPr lang="en-US" sz="900" smtClean="0"/>
              <a:t>Set-up Sensitivity</a:t>
            </a:r>
          </a:p>
          <a:p>
            <a:pPr marL="290513" indent="-290513">
              <a:lnSpc>
                <a:spcPct val="80000"/>
              </a:lnSpc>
            </a:pPr>
            <a:r>
              <a:rPr lang="en-US" sz="900" smtClean="0"/>
              <a:t>Working Sheets</a:t>
            </a:r>
          </a:p>
          <a:p>
            <a:pPr marL="914400" lvl="1" indent="-290513">
              <a:lnSpc>
                <a:spcPct val="80000"/>
              </a:lnSpc>
            </a:pPr>
            <a:r>
              <a:rPr lang="en-US" sz="900" smtClean="0"/>
              <a:t>Arrangements by revenues, expenses, capital expenditures and working capital</a:t>
            </a:r>
          </a:p>
          <a:p>
            <a:pPr marL="914400" lvl="1" indent="-290513">
              <a:lnSpc>
                <a:spcPct val="80000"/>
              </a:lnSpc>
            </a:pPr>
            <a:r>
              <a:rPr lang="en-US" sz="900" smtClean="0"/>
              <a:t>Arrangements by capacity, demand, and cost structure</a:t>
            </a:r>
          </a:p>
          <a:p>
            <a:pPr marL="290513" indent="-290513">
              <a:lnSpc>
                <a:spcPct val="80000"/>
              </a:lnSpc>
            </a:pPr>
            <a:r>
              <a:rPr lang="en-US" sz="900" smtClean="0"/>
              <a:t>Working Capital Analysis</a:t>
            </a:r>
          </a:p>
          <a:p>
            <a:pPr marL="290513" indent="-290513">
              <a:lnSpc>
                <a:spcPct val="80000"/>
              </a:lnSpc>
            </a:pPr>
            <a:r>
              <a:rPr lang="en-US" sz="900" smtClean="0"/>
              <a:t>Depreciation Schedule (Book and Tax)</a:t>
            </a:r>
          </a:p>
          <a:p>
            <a:pPr marL="914400" lvl="1" indent="-290513">
              <a:lnSpc>
                <a:spcPct val="80000"/>
              </a:lnSpc>
            </a:pPr>
            <a:r>
              <a:rPr lang="en-US" sz="900" smtClean="0"/>
              <a:t>Vintage of asset classes and Tax Depreciation</a:t>
            </a:r>
          </a:p>
          <a:p>
            <a:pPr marL="290513" indent="-290513">
              <a:lnSpc>
                <a:spcPct val="80000"/>
              </a:lnSpc>
            </a:pPr>
            <a:r>
              <a:rPr lang="en-US" sz="900" smtClean="0"/>
              <a:t>Debt Schedule</a:t>
            </a:r>
          </a:p>
          <a:p>
            <a:pPr marL="914400" lvl="1" indent="-290513">
              <a:lnSpc>
                <a:spcPct val="80000"/>
              </a:lnSpc>
            </a:pPr>
            <a:r>
              <a:rPr lang="en-US" sz="900" smtClean="0"/>
              <a:t>Issue by issue and sum the totals</a:t>
            </a:r>
          </a:p>
          <a:p>
            <a:pPr marL="290513" indent="-290513">
              <a:lnSpc>
                <a:spcPct val="80000"/>
              </a:lnSpc>
            </a:pPr>
            <a:r>
              <a:rPr lang="en-US" sz="900" smtClean="0"/>
              <a:t>Financial Statements</a:t>
            </a:r>
          </a:p>
          <a:p>
            <a:pPr marL="914400" lvl="1" indent="-290513">
              <a:lnSpc>
                <a:spcPct val="80000"/>
              </a:lnSpc>
            </a:pPr>
            <a:r>
              <a:rPr lang="en-US" sz="900" smtClean="0"/>
              <a:t>Income Statement</a:t>
            </a:r>
          </a:p>
          <a:p>
            <a:pPr marL="914400" lvl="1" indent="-290513">
              <a:lnSpc>
                <a:spcPct val="80000"/>
              </a:lnSpc>
            </a:pPr>
            <a:r>
              <a:rPr lang="en-US" sz="900" smtClean="0"/>
              <a:t>Tax Calculation</a:t>
            </a:r>
          </a:p>
          <a:p>
            <a:pPr marL="914400" lvl="1" indent="-290513">
              <a:lnSpc>
                <a:spcPct val="80000"/>
              </a:lnSpc>
            </a:pPr>
            <a:r>
              <a:rPr lang="en-US" sz="900" smtClean="0"/>
              <a:t>Cash Flow</a:t>
            </a:r>
          </a:p>
          <a:p>
            <a:pPr marL="914400" lvl="1" indent="-290513">
              <a:lnSpc>
                <a:spcPct val="80000"/>
              </a:lnSpc>
            </a:pPr>
            <a:r>
              <a:rPr lang="en-US" sz="900" smtClean="0"/>
              <a:t>Balance Sheet</a:t>
            </a:r>
          </a:p>
          <a:p>
            <a:pPr marL="290513" indent="-290513">
              <a:lnSpc>
                <a:spcPct val="80000"/>
              </a:lnSpc>
            </a:pPr>
            <a:r>
              <a:rPr lang="en-US" sz="900" smtClean="0"/>
              <a:t>Output Sheets</a:t>
            </a:r>
          </a:p>
          <a:p>
            <a:pPr marL="914400" lvl="1" indent="-290513">
              <a:lnSpc>
                <a:spcPct val="80000"/>
              </a:lnSpc>
            </a:pPr>
            <a:r>
              <a:rPr lang="en-US" sz="900" smtClean="0"/>
              <a:t>Valuation (Market data on Beta etc)</a:t>
            </a:r>
          </a:p>
          <a:p>
            <a:pPr marL="914400" lvl="1" indent="-290513">
              <a:lnSpc>
                <a:spcPct val="80000"/>
              </a:lnSpc>
            </a:pPr>
            <a:r>
              <a:rPr lang="en-US" sz="900" smtClean="0"/>
              <a:t>Financial Ratios</a:t>
            </a: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Structure of a Standard Corporate Model</a:t>
            </a:r>
          </a:p>
        </p:txBody>
      </p:sp>
      <p:sp>
        <p:nvSpPr>
          <p:cNvPr id="20483" name="Rectangle 5"/>
          <p:cNvSpPr>
            <a:spLocks noChangeArrowheads="1"/>
          </p:cNvSpPr>
          <p:nvPr/>
        </p:nvSpPr>
        <p:spPr bwMode="auto">
          <a:xfrm>
            <a:off x="2286000" y="1905000"/>
            <a:ext cx="2286000" cy="3962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0484" name="Rectangle 6"/>
          <p:cNvSpPr>
            <a:spLocks noChangeArrowheads="1"/>
          </p:cNvSpPr>
          <p:nvPr/>
        </p:nvSpPr>
        <p:spPr bwMode="auto">
          <a:xfrm>
            <a:off x="2362200" y="2362200"/>
            <a:ext cx="2133600" cy="457200"/>
          </a:xfrm>
          <a:prstGeom prst="rect">
            <a:avLst/>
          </a:prstGeom>
          <a:solidFill>
            <a:srgbClr val="FFFF00"/>
          </a:solidFill>
          <a:ln w="12700">
            <a:solidFill>
              <a:schemeClr val="tx1"/>
            </a:solidFill>
            <a:miter lim="800000"/>
            <a:headEnd type="none" w="sm" len="sm"/>
            <a:tailEnd type="none" w="sm" len="sm"/>
          </a:ln>
        </p:spPr>
        <p:txBody>
          <a:bodyPr wrap="none" anchor="ctr"/>
          <a:lstStyle/>
          <a:p>
            <a:r>
              <a:rPr lang="en-US"/>
              <a:t>Revenue, Expense and</a:t>
            </a:r>
          </a:p>
          <a:p>
            <a:r>
              <a:rPr lang="en-US"/>
              <a:t>Capital Expenditure Analysis</a:t>
            </a:r>
          </a:p>
        </p:txBody>
      </p:sp>
      <p:sp>
        <p:nvSpPr>
          <p:cNvPr id="20485" name="AutoShape 7"/>
          <p:cNvSpPr>
            <a:spLocks noChangeArrowheads="1"/>
          </p:cNvSpPr>
          <p:nvPr/>
        </p:nvSpPr>
        <p:spPr bwMode="auto">
          <a:xfrm>
            <a:off x="2362200" y="3048000"/>
            <a:ext cx="2133600" cy="457200"/>
          </a:xfrm>
          <a:prstGeom prst="flowChartProcess">
            <a:avLst/>
          </a:prstGeom>
          <a:solidFill>
            <a:srgbClr val="FFFF00"/>
          </a:solidFill>
          <a:ln w="12700">
            <a:solidFill>
              <a:schemeClr val="tx1"/>
            </a:solidFill>
            <a:miter lim="800000"/>
            <a:headEnd type="none" w="sm" len="sm"/>
            <a:tailEnd type="none" w="sm" len="sm"/>
          </a:ln>
        </p:spPr>
        <p:txBody>
          <a:bodyPr wrap="none" anchor="ctr"/>
          <a:lstStyle/>
          <a:p>
            <a:r>
              <a:rPr lang="en-US"/>
              <a:t>Working Capital Analysis</a:t>
            </a:r>
          </a:p>
        </p:txBody>
      </p:sp>
      <p:sp>
        <p:nvSpPr>
          <p:cNvPr id="20486" name="Rectangle 8"/>
          <p:cNvSpPr>
            <a:spLocks noChangeArrowheads="1"/>
          </p:cNvSpPr>
          <p:nvPr/>
        </p:nvSpPr>
        <p:spPr bwMode="auto">
          <a:xfrm>
            <a:off x="2362200" y="3810000"/>
            <a:ext cx="2133600" cy="533400"/>
          </a:xfrm>
          <a:prstGeom prst="rect">
            <a:avLst/>
          </a:prstGeom>
          <a:solidFill>
            <a:srgbClr val="FFFF00"/>
          </a:solidFill>
          <a:ln w="12700">
            <a:solidFill>
              <a:schemeClr val="tx1"/>
            </a:solidFill>
            <a:miter lim="800000"/>
            <a:headEnd type="none" w="sm" len="sm"/>
            <a:tailEnd type="none" w="sm" len="sm"/>
          </a:ln>
        </p:spPr>
        <p:txBody>
          <a:bodyPr wrap="none" anchor="ctr"/>
          <a:lstStyle/>
          <a:p>
            <a:r>
              <a:rPr lang="en-US"/>
              <a:t>Debt Schedule of</a:t>
            </a:r>
          </a:p>
          <a:p>
            <a:r>
              <a:rPr lang="en-US"/>
              <a:t>Existing Issues</a:t>
            </a:r>
          </a:p>
        </p:txBody>
      </p:sp>
      <p:sp>
        <p:nvSpPr>
          <p:cNvPr id="20487" name="Rectangle 9"/>
          <p:cNvSpPr>
            <a:spLocks noChangeArrowheads="1"/>
          </p:cNvSpPr>
          <p:nvPr/>
        </p:nvSpPr>
        <p:spPr bwMode="auto">
          <a:xfrm>
            <a:off x="2362200" y="4724400"/>
            <a:ext cx="2133600" cy="533400"/>
          </a:xfrm>
          <a:prstGeom prst="rect">
            <a:avLst/>
          </a:prstGeom>
          <a:solidFill>
            <a:srgbClr val="FFFF00"/>
          </a:solidFill>
          <a:ln w="12700">
            <a:solidFill>
              <a:schemeClr val="tx1"/>
            </a:solidFill>
            <a:miter lim="800000"/>
            <a:headEnd type="none" w="sm" len="sm"/>
            <a:tailEnd type="none" w="sm" len="sm"/>
          </a:ln>
        </p:spPr>
        <p:txBody>
          <a:bodyPr wrap="none" anchor="ctr"/>
          <a:lstStyle/>
          <a:p>
            <a:r>
              <a:rPr lang="en-US"/>
              <a:t>Fixed Asset Schedule</a:t>
            </a:r>
          </a:p>
          <a:p>
            <a:r>
              <a:rPr lang="en-US"/>
              <a:t>Book and Tax Depreciation</a:t>
            </a:r>
          </a:p>
        </p:txBody>
      </p:sp>
      <p:sp>
        <p:nvSpPr>
          <p:cNvPr id="20488" name="Rectangle 10"/>
          <p:cNvSpPr>
            <a:spLocks noChangeArrowheads="1"/>
          </p:cNvSpPr>
          <p:nvPr/>
        </p:nvSpPr>
        <p:spPr bwMode="auto">
          <a:xfrm>
            <a:off x="5105400" y="1905000"/>
            <a:ext cx="2362200" cy="3962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0489" name="AutoShape 11"/>
          <p:cNvSpPr>
            <a:spLocks noChangeArrowheads="1"/>
          </p:cNvSpPr>
          <p:nvPr/>
        </p:nvSpPr>
        <p:spPr bwMode="auto">
          <a:xfrm>
            <a:off x="381000" y="1524000"/>
            <a:ext cx="1295400" cy="2819400"/>
          </a:xfrm>
          <a:prstGeom prst="flowChartInputOutput">
            <a:avLst/>
          </a:prstGeom>
          <a:solidFill>
            <a:srgbClr val="CCFFFF"/>
          </a:solidFill>
          <a:ln w="12700">
            <a:solidFill>
              <a:schemeClr val="tx1"/>
            </a:solidFill>
            <a:miter lim="800000"/>
            <a:headEnd type="none" w="sm" len="sm"/>
            <a:tailEnd type="none" w="sm" len="sm"/>
          </a:ln>
        </p:spPr>
        <p:txBody>
          <a:bodyPr wrap="none" anchor="ctr"/>
          <a:lstStyle/>
          <a:p>
            <a:r>
              <a:rPr lang="en-US" b="1"/>
              <a:t>Inputs:</a:t>
            </a:r>
          </a:p>
          <a:p>
            <a:endParaRPr lang="en-US"/>
          </a:p>
          <a:p>
            <a:r>
              <a:rPr lang="en-US"/>
              <a:t>Historic</a:t>
            </a:r>
          </a:p>
          <a:p>
            <a:r>
              <a:rPr lang="en-US"/>
              <a:t>Financials</a:t>
            </a:r>
          </a:p>
          <a:p>
            <a:endParaRPr lang="en-US"/>
          </a:p>
          <a:p>
            <a:r>
              <a:rPr lang="en-US"/>
              <a:t>Operating </a:t>
            </a:r>
          </a:p>
          <a:p>
            <a:r>
              <a:rPr lang="en-US"/>
              <a:t>Drivers,</a:t>
            </a:r>
          </a:p>
          <a:p>
            <a:endParaRPr lang="en-US"/>
          </a:p>
          <a:p>
            <a:r>
              <a:rPr lang="en-US"/>
              <a:t>Financing,</a:t>
            </a:r>
          </a:p>
          <a:p>
            <a:endParaRPr lang="en-US"/>
          </a:p>
          <a:p>
            <a:r>
              <a:rPr lang="en-US"/>
              <a:t>Tax</a:t>
            </a:r>
          </a:p>
        </p:txBody>
      </p:sp>
      <p:sp>
        <p:nvSpPr>
          <p:cNvPr id="20490" name="AutoShape 12"/>
          <p:cNvSpPr>
            <a:spLocks noChangeArrowheads="1"/>
          </p:cNvSpPr>
          <p:nvPr/>
        </p:nvSpPr>
        <p:spPr bwMode="auto">
          <a:xfrm>
            <a:off x="7772400" y="2819400"/>
            <a:ext cx="914400" cy="1524000"/>
          </a:xfrm>
          <a:prstGeom prst="flowChartDisplay">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0491" name="AutoShape 13"/>
          <p:cNvSpPr>
            <a:spLocks noChangeArrowheads="1"/>
          </p:cNvSpPr>
          <p:nvPr/>
        </p:nvSpPr>
        <p:spPr bwMode="auto">
          <a:xfrm>
            <a:off x="381000" y="5105400"/>
            <a:ext cx="1524000" cy="10668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Initial Balance</a:t>
            </a:r>
          </a:p>
          <a:p>
            <a:r>
              <a:rPr lang="en-US"/>
              <a:t>Sheet</a:t>
            </a:r>
          </a:p>
        </p:txBody>
      </p:sp>
      <p:sp>
        <p:nvSpPr>
          <p:cNvPr id="20492" name="AutoShape 20"/>
          <p:cNvSpPr>
            <a:spLocks noChangeArrowheads="1"/>
          </p:cNvSpPr>
          <p:nvPr/>
        </p:nvSpPr>
        <p:spPr bwMode="auto">
          <a:xfrm>
            <a:off x="5257800" y="2209800"/>
            <a:ext cx="2057400" cy="6096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Profit and Loss</a:t>
            </a:r>
          </a:p>
          <a:p>
            <a:r>
              <a:rPr lang="en-US"/>
              <a:t>Fixed Interest</a:t>
            </a:r>
          </a:p>
          <a:p>
            <a:r>
              <a:rPr lang="en-US"/>
              <a:t>Changing Interest</a:t>
            </a:r>
          </a:p>
        </p:txBody>
      </p:sp>
      <p:sp>
        <p:nvSpPr>
          <p:cNvPr id="20493" name="Rectangle 21"/>
          <p:cNvSpPr>
            <a:spLocks noChangeArrowheads="1"/>
          </p:cNvSpPr>
          <p:nvPr/>
        </p:nvSpPr>
        <p:spPr bwMode="auto">
          <a:xfrm>
            <a:off x="5257800" y="3124200"/>
            <a:ext cx="2057400" cy="533400"/>
          </a:xfrm>
          <a:prstGeom prst="rect">
            <a:avLst/>
          </a:prstGeom>
          <a:solidFill>
            <a:srgbClr val="C0C0C0"/>
          </a:solidFill>
          <a:ln w="12700">
            <a:solidFill>
              <a:schemeClr val="tx1"/>
            </a:solidFill>
            <a:miter lim="800000"/>
            <a:headEnd type="none" w="sm" len="sm"/>
            <a:tailEnd type="none" w="sm" len="sm"/>
          </a:ln>
        </p:spPr>
        <p:txBody>
          <a:bodyPr wrap="none" anchor="ctr"/>
          <a:lstStyle/>
          <a:p>
            <a:r>
              <a:rPr lang="en-US"/>
              <a:t>Taxes Paid, Taxes</a:t>
            </a:r>
          </a:p>
          <a:p>
            <a:r>
              <a:rPr lang="en-US"/>
              <a:t>Paid and Taxes Deferred</a:t>
            </a:r>
          </a:p>
        </p:txBody>
      </p:sp>
      <p:sp>
        <p:nvSpPr>
          <p:cNvPr id="20494" name="AutoShape 22"/>
          <p:cNvSpPr>
            <a:spLocks noChangeArrowheads="1"/>
          </p:cNvSpPr>
          <p:nvPr/>
        </p:nvSpPr>
        <p:spPr bwMode="auto">
          <a:xfrm>
            <a:off x="5257800" y="3886200"/>
            <a:ext cx="2057400" cy="5334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Flow Statement</a:t>
            </a:r>
          </a:p>
        </p:txBody>
      </p:sp>
      <p:sp>
        <p:nvSpPr>
          <p:cNvPr id="20495" name="AutoShape 23"/>
          <p:cNvSpPr>
            <a:spLocks noChangeArrowheads="1"/>
          </p:cNvSpPr>
          <p:nvPr/>
        </p:nvSpPr>
        <p:spPr bwMode="auto">
          <a:xfrm>
            <a:off x="5181600" y="4724400"/>
            <a:ext cx="2133600" cy="7620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Balance,</a:t>
            </a:r>
          </a:p>
          <a:p>
            <a:r>
              <a:rPr lang="en-US"/>
              <a:t> Debt Balance</a:t>
            </a:r>
          </a:p>
          <a:p>
            <a:r>
              <a:rPr lang="en-US"/>
              <a:t>Surplus Cash Balance</a:t>
            </a:r>
          </a:p>
          <a:p>
            <a:r>
              <a:rPr lang="en-US"/>
              <a:t>Equity Balance</a:t>
            </a:r>
          </a:p>
        </p:txBody>
      </p:sp>
      <p:sp>
        <p:nvSpPr>
          <p:cNvPr id="20496" name="AutoShape 24"/>
          <p:cNvSpPr>
            <a:spLocks noChangeArrowheads="1"/>
          </p:cNvSpPr>
          <p:nvPr/>
        </p:nvSpPr>
        <p:spPr bwMode="auto">
          <a:xfrm>
            <a:off x="7848600" y="3124200"/>
            <a:ext cx="762000" cy="3810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Balance</a:t>
            </a:r>
          </a:p>
          <a:p>
            <a:r>
              <a:rPr lang="en-US"/>
              <a:t>Sheet</a:t>
            </a:r>
          </a:p>
        </p:txBody>
      </p:sp>
      <p:sp>
        <p:nvSpPr>
          <p:cNvPr id="20497" name="AutoShape 25"/>
          <p:cNvSpPr>
            <a:spLocks noChangeArrowheads="1"/>
          </p:cNvSpPr>
          <p:nvPr/>
        </p:nvSpPr>
        <p:spPr bwMode="auto">
          <a:xfrm>
            <a:off x="7848600" y="3657600"/>
            <a:ext cx="762000" cy="6096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Free</a:t>
            </a:r>
          </a:p>
          <a:p>
            <a:r>
              <a:rPr lang="en-US"/>
              <a:t>Cash</a:t>
            </a:r>
          </a:p>
          <a:p>
            <a:r>
              <a:rPr lang="en-US"/>
              <a:t>Flow</a:t>
            </a:r>
          </a:p>
        </p:txBody>
      </p:sp>
      <p:sp>
        <p:nvSpPr>
          <p:cNvPr id="20498" name="Line 30"/>
          <p:cNvSpPr>
            <a:spLocks noChangeShapeType="1"/>
          </p:cNvSpPr>
          <p:nvPr/>
        </p:nvSpPr>
        <p:spPr bwMode="auto">
          <a:xfrm>
            <a:off x="6248400" y="28194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20499" name="Line 33"/>
          <p:cNvSpPr>
            <a:spLocks noChangeShapeType="1"/>
          </p:cNvSpPr>
          <p:nvPr/>
        </p:nvSpPr>
        <p:spPr bwMode="auto">
          <a:xfrm flipV="1">
            <a:off x="1447800" y="3429000"/>
            <a:ext cx="838200" cy="1600200"/>
          </a:xfrm>
          <a:prstGeom prst="line">
            <a:avLst/>
          </a:prstGeom>
          <a:noFill/>
          <a:ln w="12700">
            <a:solidFill>
              <a:schemeClr val="tx1"/>
            </a:solidFill>
            <a:round/>
            <a:headEnd type="none" w="sm" len="sm"/>
            <a:tailEnd type="triangle" w="sm" len="sm"/>
          </a:ln>
        </p:spPr>
        <p:txBody>
          <a:bodyPr/>
          <a:lstStyle/>
          <a:p>
            <a:endParaRPr lang="en-US"/>
          </a:p>
        </p:txBody>
      </p:sp>
      <p:sp>
        <p:nvSpPr>
          <p:cNvPr id="20500" name="Line 34"/>
          <p:cNvSpPr>
            <a:spLocks noChangeShapeType="1"/>
          </p:cNvSpPr>
          <p:nvPr/>
        </p:nvSpPr>
        <p:spPr bwMode="auto">
          <a:xfrm flipV="1">
            <a:off x="1447800" y="4191000"/>
            <a:ext cx="838200" cy="838200"/>
          </a:xfrm>
          <a:prstGeom prst="line">
            <a:avLst/>
          </a:prstGeom>
          <a:noFill/>
          <a:ln w="12700">
            <a:solidFill>
              <a:schemeClr val="tx1"/>
            </a:solidFill>
            <a:round/>
            <a:headEnd type="none" w="sm" len="sm"/>
            <a:tailEnd type="triangle" w="sm" len="sm"/>
          </a:ln>
        </p:spPr>
        <p:txBody>
          <a:bodyPr/>
          <a:lstStyle/>
          <a:p>
            <a:endParaRPr lang="en-US"/>
          </a:p>
        </p:txBody>
      </p:sp>
      <p:sp>
        <p:nvSpPr>
          <p:cNvPr id="20501" name="Line 35"/>
          <p:cNvSpPr>
            <a:spLocks noChangeShapeType="1"/>
          </p:cNvSpPr>
          <p:nvPr/>
        </p:nvSpPr>
        <p:spPr bwMode="auto">
          <a:xfrm>
            <a:off x="1524000" y="5029200"/>
            <a:ext cx="838200" cy="0"/>
          </a:xfrm>
          <a:prstGeom prst="line">
            <a:avLst/>
          </a:prstGeom>
          <a:noFill/>
          <a:ln w="12700">
            <a:solidFill>
              <a:schemeClr val="tx1"/>
            </a:solidFill>
            <a:round/>
            <a:headEnd type="none" w="sm" len="sm"/>
            <a:tailEnd type="triangle" w="sm" len="sm"/>
          </a:ln>
        </p:spPr>
        <p:txBody>
          <a:bodyPr/>
          <a:lstStyle/>
          <a:p>
            <a:endParaRPr lang="en-US"/>
          </a:p>
        </p:txBody>
      </p:sp>
      <p:sp>
        <p:nvSpPr>
          <p:cNvPr id="20502" name="Line 36"/>
          <p:cNvSpPr>
            <a:spLocks noChangeShapeType="1"/>
          </p:cNvSpPr>
          <p:nvPr/>
        </p:nvSpPr>
        <p:spPr bwMode="auto">
          <a:xfrm>
            <a:off x="6248400" y="36576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20503" name="Line 37"/>
          <p:cNvSpPr>
            <a:spLocks noChangeShapeType="1"/>
          </p:cNvSpPr>
          <p:nvPr/>
        </p:nvSpPr>
        <p:spPr bwMode="auto">
          <a:xfrm>
            <a:off x="6324600" y="44196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20504" name="Line 38"/>
          <p:cNvSpPr>
            <a:spLocks noChangeShapeType="1"/>
          </p:cNvSpPr>
          <p:nvPr/>
        </p:nvSpPr>
        <p:spPr bwMode="auto">
          <a:xfrm>
            <a:off x="1600200" y="2590800"/>
            <a:ext cx="609600" cy="0"/>
          </a:xfrm>
          <a:prstGeom prst="line">
            <a:avLst/>
          </a:prstGeom>
          <a:noFill/>
          <a:ln w="12700">
            <a:solidFill>
              <a:schemeClr val="tx1"/>
            </a:solidFill>
            <a:round/>
            <a:headEnd type="none" w="sm" len="sm"/>
            <a:tailEnd type="triangle" w="sm" len="sm"/>
          </a:ln>
        </p:spPr>
        <p:txBody>
          <a:bodyPr/>
          <a:lstStyle/>
          <a:p>
            <a:endParaRPr lang="en-US"/>
          </a:p>
        </p:txBody>
      </p:sp>
      <p:sp>
        <p:nvSpPr>
          <p:cNvPr id="20505" name="Line 39"/>
          <p:cNvSpPr>
            <a:spLocks noChangeShapeType="1"/>
          </p:cNvSpPr>
          <p:nvPr/>
        </p:nvSpPr>
        <p:spPr bwMode="auto">
          <a:xfrm>
            <a:off x="1600200" y="2590800"/>
            <a:ext cx="609600" cy="609600"/>
          </a:xfrm>
          <a:prstGeom prst="line">
            <a:avLst/>
          </a:prstGeom>
          <a:noFill/>
          <a:ln w="12700">
            <a:solidFill>
              <a:schemeClr val="tx1"/>
            </a:solidFill>
            <a:round/>
            <a:headEnd type="none" w="sm" len="sm"/>
            <a:tailEnd type="triangle" w="sm" len="sm"/>
          </a:ln>
        </p:spPr>
        <p:txBody>
          <a:bodyPr/>
          <a:lstStyle/>
          <a:p>
            <a:endParaRPr lang="en-US"/>
          </a:p>
        </p:txBody>
      </p:sp>
      <p:sp>
        <p:nvSpPr>
          <p:cNvPr id="20506" name="Line 40"/>
          <p:cNvSpPr>
            <a:spLocks noChangeShapeType="1"/>
          </p:cNvSpPr>
          <p:nvPr/>
        </p:nvSpPr>
        <p:spPr bwMode="auto">
          <a:xfrm>
            <a:off x="990600" y="26670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20507" name="Line 41"/>
          <p:cNvSpPr>
            <a:spLocks noChangeShapeType="1"/>
          </p:cNvSpPr>
          <p:nvPr/>
        </p:nvSpPr>
        <p:spPr bwMode="auto">
          <a:xfrm>
            <a:off x="4648200" y="37338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20508" name="Line 42"/>
          <p:cNvSpPr>
            <a:spLocks noChangeShapeType="1"/>
          </p:cNvSpPr>
          <p:nvPr/>
        </p:nvSpPr>
        <p:spPr bwMode="auto">
          <a:xfrm>
            <a:off x="7239000" y="5105400"/>
            <a:ext cx="457200" cy="0"/>
          </a:xfrm>
          <a:prstGeom prst="line">
            <a:avLst/>
          </a:prstGeom>
          <a:noFill/>
          <a:ln w="12700">
            <a:solidFill>
              <a:schemeClr val="tx1"/>
            </a:solidFill>
            <a:round/>
            <a:headEnd type="none" w="sm" len="sm"/>
            <a:tailEnd type="triangle" w="sm" len="sm"/>
          </a:ln>
        </p:spPr>
        <p:txBody>
          <a:bodyPr/>
          <a:lstStyle/>
          <a:p>
            <a:endParaRPr lang="en-US"/>
          </a:p>
        </p:txBody>
      </p:sp>
      <p:sp>
        <p:nvSpPr>
          <p:cNvPr id="20509" name="Line 43"/>
          <p:cNvSpPr>
            <a:spLocks noChangeShapeType="1"/>
          </p:cNvSpPr>
          <p:nvPr/>
        </p:nvSpPr>
        <p:spPr bwMode="auto">
          <a:xfrm flipH="1" flipV="1">
            <a:off x="7696200" y="2667000"/>
            <a:ext cx="0" cy="2438400"/>
          </a:xfrm>
          <a:prstGeom prst="line">
            <a:avLst/>
          </a:prstGeom>
          <a:noFill/>
          <a:ln w="12700">
            <a:solidFill>
              <a:schemeClr val="tx1"/>
            </a:solidFill>
            <a:round/>
            <a:headEnd type="none" w="sm" len="sm"/>
            <a:tailEnd type="triangle" w="sm" len="sm"/>
          </a:ln>
        </p:spPr>
        <p:txBody>
          <a:bodyPr/>
          <a:lstStyle/>
          <a:p>
            <a:endParaRPr lang="en-US"/>
          </a:p>
        </p:txBody>
      </p:sp>
      <p:sp>
        <p:nvSpPr>
          <p:cNvPr id="20510" name="Line 44"/>
          <p:cNvSpPr>
            <a:spLocks noChangeShapeType="1"/>
          </p:cNvSpPr>
          <p:nvPr/>
        </p:nvSpPr>
        <p:spPr bwMode="auto">
          <a:xfrm flipH="1">
            <a:off x="7239000" y="2667000"/>
            <a:ext cx="457200" cy="0"/>
          </a:xfrm>
          <a:prstGeom prst="line">
            <a:avLst/>
          </a:prstGeom>
          <a:noFill/>
          <a:ln w="12700">
            <a:solidFill>
              <a:schemeClr val="tx1"/>
            </a:solidFill>
            <a:round/>
            <a:headEnd type="none" w="sm" len="sm"/>
            <a:tailEnd type="triangle" w="sm" len="sm"/>
          </a:ln>
        </p:spPr>
        <p:txBody>
          <a:bodyPr/>
          <a:lstStyle/>
          <a:p>
            <a:endParaRPr lang="en-US"/>
          </a:p>
        </p:txBody>
      </p:sp>
      <p:sp>
        <p:nvSpPr>
          <p:cNvPr id="20511" name="Line 45"/>
          <p:cNvSpPr>
            <a:spLocks noChangeShapeType="1"/>
          </p:cNvSpPr>
          <p:nvPr/>
        </p:nvSpPr>
        <p:spPr bwMode="auto">
          <a:xfrm>
            <a:off x="4648200" y="40386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20512" name="Line 46"/>
          <p:cNvSpPr>
            <a:spLocks noChangeShapeType="1"/>
          </p:cNvSpPr>
          <p:nvPr/>
        </p:nvSpPr>
        <p:spPr bwMode="auto">
          <a:xfrm>
            <a:off x="7467600" y="5486400"/>
            <a:ext cx="762000" cy="0"/>
          </a:xfrm>
          <a:prstGeom prst="line">
            <a:avLst/>
          </a:prstGeom>
          <a:noFill/>
          <a:ln w="12700">
            <a:solidFill>
              <a:schemeClr val="tx1"/>
            </a:solidFill>
            <a:round/>
            <a:headEnd type="none" w="sm" len="sm"/>
            <a:tailEnd type="triangle" w="sm" len="sm"/>
          </a:ln>
        </p:spPr>
        <p:txBody>
          <a:bodyPr/>
          <a:lstStyle/>
          <a:p>
            <a:endParaRPr lang="en-US"/>
          </a:p>
        </p:txBody>
      </p:sp>
      <p:sp>
        <p:nvSpPr>
          <p:cNvPr id="20513" name="Line 47"/>
          <p:cNvSpPr>
            <a:spLocks noChangeShapeType="1"/>
          </p:cNvSpPr>
          <p:nvPr/>
        </p:nvSpPr>
        <p:spPr bwMode="auto">
          <a:xfrm flipV="1">
            <a:off x="8229600" y="4419600"/>
            <a:ext cx="0" cy="10668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848600" cy="762000"/>
          </a:xfrm>
        </p:spPr>
        <p:txBody>
          <a:bodyPr/>
          <a:lstStyle/>
          <a:p>
            <a:pPr algn="ctr"/>
            <a:r>
              <a:rPr lang="en-US" dirty="0" smtClean="0"/>
              <a:t>Layout of a Corporate Model</a:t>
            </a:r>
            <a:endParaRPr lang="en-US" dirty="0"/>
          </a:p>
        </p:txBody>
      </p:sp>
      <p:sp>
        <p:nvSpPr>
          <p:cNvPr id="6" name="Flowchart: Data 5"/>
          <p:cNvSpPr/>
          <p:nvPr/>
        </p:nvSpPr>
        <p:spPr bwMode="auto">
          <a:xfrm>
            <a:off x="381000" y="1447800"/>
            <a:ext cx="3331535" cy="822960"/>
          </a:xfrm>
          <a:prstGeom prst="flowChartInputOutpu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t>Historic </a:t>
            </a:r>
            <a:r>
              <a:rPr lang="en-US" sz="1400" b="1" dirty="0" smtClean="0"/>
              <a:t>Financial Statements </a:t>
            </a:r>
            <a:r>
              <a:rPr lang="en-US" sz="1400" dirty="0" smtClean="0"/>
              <a:t>and a Bit of Operating Data</a:t>
            </a:r>
            <a:endParaRPr kumimoji="0" lang="en-US" sz="1400" b="0" i="0" u="none" strike="noStrike" cap="none" normalizeH="0" baseline="0" dirty="0" smtClean="0">
              <a:ln>
                <a:noFill/>
              </a:ln>
              <a:solidFill>
                <a:schemeClr val="tx1"/>
              </a:solidFill>
              <a:effectLst/>
              <a:latin typeface="Arial" charset="0"/>
            </a:endParaRPr>
          </a:p>
        </p:txBody>
      </p:sp>
      <p:sp>
        <p:nvSpPr>
          <p:cNvPr id="7" name="Flowchart: Process 6"/>
          <p:cNvSpPr/>
          <p:nvPr/>
        </p:nvSpPr>
        <p:spPr bwMode="auto">
          <a:xfrm>
            <a:off x="228600" y="2514600"/>
            <a:ext cx="3414823" cy="646612"/>
          </a:xfrm>
          <a:prstGeom prst="flowChartProcess">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t>Analysis of Historic Financial </a:t>
            </a:r>
            <a:r>
              <a:rPr lang="en-US" sz="1400" dirty="0" smtClean="0"/>
              <a:t>Data and Computation of Return on Invested Capital</a:t>
            </a:r>
            <a:endParaRPr kumimoji="0" lang="en-US" sz="1400" b="0" i="0" u="none" strike="noStrike" cap="none" normalizeH="0" baseline="0" dirty="0" smtClean="0">
              <a:ln>
                <a:noFill/>
              </a:ln>
              <a:solidFill>
                <a:schemeClr val="tx1"/>
              </a:solidFill>
              <a:effectLst/>
              <a:latin typeface="Arial" charset="0"/>
            </a:endParaRPr>
          </a:p>
        </p:txBody>
      </p:sp>
      <p:sp>
        <p:nvSpPr>
          <p:cNvPr id="8" name="Flowchart: Alternate Process 7"/>
          <p:cNvSpPr/>
          <p:nvPr/>
        </p:nvSpPr>
        <p:spPr bwMode="auto">
          <a:xfrm>
            <a:off x="228600" y="3352800"/>
            <a:ext cx="3315669" cy="705395"/>
          </a:xfrm>
          <a:prstGeom prst="flowChartAlternateProcess">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Use the Historic Financial Analysis to </a:t>
            </a:r>
            <a:r>
              <a:rPr kumimoji="0" lang="en-US" sz="1400" b="1" i="0" u="none" strike="noStrike" cap="none" normalizeH="0" baseline="0" dirty="0" smtClean="0">
                <a:ln>
                  <a:noFill/>
                </a:ln>
                <a:solidFill>
                  <a:schemeClr val="tx1"/>
                </a:solidFill>
                <a:effectLst/>
                <a:latin typeface="Arial" charset="0"/>
              </a:rPr>
              <a:t>Create Operating</a:t>
            </a:r>
            <a:r>
              <a:rPr kumimoji="0" lang="en-US" sz="1400" b="1" i="0" u="none" strike="noStrike" cap="none" normalizeH="0" dirty="0" smtClean="0">
                <a:ln>
                  <a:noFill/>
                </a:ln>
                <a:solidFill>
                  <a:schemeClr val="tx1"/>
                </a:solidFill>
                <a:effectLst/>
                <a:latin typeface="Arial" charset="0"/>
              </a:rPr>
              <a:t> and Financing Assumptions</a:t>
            </a:r>
            <a:endParaRPr kumimoji="0" lang="en-US" sz="1400" b="1" i="0" u="none" strike="noStrike" cap="none" normalizeH="0" baseline="0" dirty="0" smtClean="0">
              <a:ln>
                <a:noFill/>
              </a:ln>
              <a:solidFill>
                <a:schemeClr val="tx1"/>
              </a:solidFill>
              <a:effectLst/>
              <a:latin typeface="Arial" charset="0"/>
            </a:endParaRPr>
          </a:p>
        </p:txBody>
      </p:sp>
      <p:sp>
        <p:nvSpPr>
          <p:cNvPr id="9" name="Flowchart: Preparation 8"/>
          <p:cNvSpPr/>
          <p:nvPr/>
        </p:nvSpPr>
        <p:spPr bwMode="auto">
          <a:xfrm>
            <a:off x="152400" y="4343400"/>
            <a:ext cx="3617093" cy="762000"/>
          </a:xfrm>
          <a:prstGeom prst="flowChartPreparation">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t>Working Analysis of Revenues Expenses and Capital Expenditures</a:t>
            </a:r>
            <a:endParaRPr kumimoji="0" lang="en-US" sz="1400" b="0" i="0" u="none" strike="noStrike" cap="none" normalizeH="0" baseline="0" dirty="0" smtClean="0">
              <a:ln>
                <a:noFill/>
              </a:ln>
              <a:solidFill>
                <a:schemeClr val="tx1"/>
              </a:solidFill>
              <a:effectLst/>
              <a:latin typeface="Arial" charset="0"/>
            </a:endParaRPr>
          </a:p>
        </p:txBody>
      </p:sp>
      <p:sp>
        <p:nvSpPr>
          <p:cNvPr id="10" name="Flowchart: Preparation 9"/>
          <p:cNvSpPr/>
          <p:nvPr/>
        </p:nvSpPr>
        <p:spPr bwMode="auto">
          <a:xfrm>
            <a:off x="228600" y="5334000"/>
            <a:ext cx="3581400" cy="914400"/>
          </a:xfrm>
          <a:prstGeom prst="flowChartPreparation">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t>Working Capital Analysis and Depreciation to Compute Free Cash Flow</a:t>
            </a:r>
            <a:endParaRPr kumimoji="0" lang="en-US" sz="1400" b="0" i="0" u="none" strike="noStrike" cap="none" normalizeH="0" baseline="0" dirty="0" smtClean="0">
              <a:ln>
                <a:noFill/>
              </a:ln>
              <a:solidFill>
                <a:schemeClr val="tx1"/>
              </a:solidFill>
              <a:effectLst/>
              <a:latin typeface="Arial" charset="0"/>
            </a:endParaRPr>
          </a:p>
        </p:txBody>
      </p:sp>
      <p:sp>
        <p:nvSpPr>
          <p:cNvPr id="12" name="Flowchart: Alternate Process 11"/>
          <p:cNvSpPr/>
          <p:nvPr/>
        </p:nvSpPr>
        <p:spPr bwMode="auto">
          <a:xfrm>
            <a:off x="4871720" y="1524000"/>
            <a:ext cx="3281680" cy="838200"/>
          </a:xfrm>
          <a:prstGeom prst="flowChartAlternateProcess">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Construct</a:t>
            </a:r>
            <a:r>
              <a:rPr kumimoji="0" lang="en-US" sz="1400" b="0" i="0" u="none" strike="noStrike" cap="none" normalizeH="0" dirty="0" smtClean="0">
                <a:ln>
                  <a:noFill/>
                </a:ln>
                <a:solidFill>
                  <a:schemeClr val="tx1"/>
                </a:solidFill>
                <a:effectLst/>
                <a:latin typeface="Arial" charset="0"/>
              </a:rPr>
              <a:t> Debt Schedule  and Include Other Assets and Other Liabilities.  Debt is connected to Cash Flow.</a:t>
            </a:r>
            <a:endParaRPr kumimoji="0" lang="en-US" sz="1400" b="0" i="0" u="none" strike="noStrike" cap="none" normalizeH="0" baseline="0" dirty="0" smtClean="0">
              <a:ln>
                <a:noFill/>
              </a:ln>
              <a:solidFill>
                <a:schemeClr val="tx1"/>
              </a:solidFill>
              <a:effectLst/>
              <a:latin typeface="Arial" charset="0"/>
            </a:endParaRPr>
          </a:p>
        </p:txBody>
      </p:sp>
      <p:sp>
        <p:nvSpPr>
          <p:cNvPr id="13" name="Flowchart: Alternate Process 12"/>
          <p:cNvSpPr/>
          <p:nvPr/>
        </p:nvSpPr>
        <p:spPr bwMode="auto">
          <a:xfrm>
            <a:off x="4968241" y="2590800"/>
            <a:ext cx="3185160" cy="914400"/>
          </a:xfrm>
          <a:prstGeom prst="flowChartAlternateProcess">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t>Program the historic income statement and cash flow statement.  Connect the cash flow to the Debt Schedule</a:t>
            </a:r>
            <a:endParaRPr kumimoji="0" lang="en-US" sz="1400" b="0" i="0" u="none" strike="noStrike" cap="none" normalizeH="0" baseline="0" dirty="0" smtClean="0">
              <a:ln>
                <a:noFill/>
              </a:ln>
              <a:solidFill>
                <a:schemeClr val="tx1"/>
              </a:solidFill>
              <a:effectLst/>
              <a:latin typeface="Arial" charset="0"/>
            </a:endParaRPr>
          </a:p>
        </p:txBody>
      </p:sp>
      <p:sp>
        <p:nvSpPr>
          <p:cNvPr id="14" name="Flowchart: Document 13"/>
          <p:cNvSpPr/>
          <p:nvPr/>
        </p:nvSpPr>
        <p:spPr bwMode="auto">
          <a:xfrm>
            <a:off x="4953000" y="3810000"/>
            <a:ext cx="3200400" cy="914400"/>
          </a:xfrm>
          <a:prstGeom prst="flowChartDocumen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Compute </a:t>
            </a:r>
            <a:r>
              <a:rPr lang="en-US" sz="1400" dirty="0"/>
              <a:t> </a:t>
            </a:r>
            <a:r>
              <a:rPr lang="en-US" sz="1400" dirty="0" smtClean="0"/>
              <a:t>Alterative  Valuation Measures from  Free Cash Flow and Equity Cash Flow</a:t>
            </a:r>
            <a:endParaRPr kumimoji="0" lang="en-US" sz="1400" b="0" i="0" u="none" strike="noStrike" cap="none" normalizeH="0" baseline="0" dirty="0" smtClean="0">
              <a:ln>
                <a:noFill/>
              </a:ln>
              <a:solidFill>
                <a:schemeClr val="tx1"/>
              </a:solidFill>
              <a:effectLst/>
              <a:latin typeface="Arial" charset="0"/>
            </a:endParaRPr>
          </a:p>
        </p:txBody>
      </p:sp>
      <p:sp>
        <p:nvSpPr>
          <p:cNvPr id="16" name="Flowchart: Document 15"/>
          <p:cNvSpPr/>
          <p:nvPr/>
        </p:nvSpPr>
        <p:spPr bwMode="auto">
          <a:xfrm>
            <a:off x="4953000" y="5029200"/>
            <a:ext cx="3124200" cy="914400"/>
          </a:xfrm>
          <a:prstGeom prst="flowChartDocumen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Compute the Balance Sheet to Verify the Model and Compute Financial Ratios to Compare with Assumptions</a:t>
            </a:r>
            <a:endParaRPr kumimoji="0" lang="en-US" sz="1400" b="0" i="0" u="none" strike="noStrike" cap="none" normalizeH="0" baseline="0" dirty="0" smtClean="0">
              <a:ln>
                <a:noFill/>
              </a:ln>
              <a:solidFill>
                <a:schemeClr val="tx1"/>
              </a:solidFill>
              <a:effectLst/>
              <a:latin typeface="Arial" charset="0"/>
            </a:endParaRPr>
          </a:p>
        </p:txBody>
      </p:sp>
      <p:cxnSp>
        <p:nvCxnSpPr>
          <p:cNvPr id="23" name="Straight Arrow Connector 22"/>
          <p:cNvCxnSpPr>
            <a:stCxn id="6" idx="4"/>
          </p:cNvCxnSpPr>
          <p:nvPr/>
        </p:nvCxnSpPr>
        <p:spPr bwMode="auto">
          <a:xfrm>
            <a:off x="2046768" y="2270760"/>
            <a:ext cx="10632" cy="243840"/>
          </a:xfrm>
          <a:prstGeom prst="straightConnector1">
            <a:avLst/>
          </a:prstGeom>
          <a:solidFill>
            <a:schemeClr val="accent1"/>
          </a:solidFill>
          <a:ln w="34925" cap="flat" cmpd="sng" algn="ctr">
            <a:solidFill>
              <a:schemeClr val="tx1"/>
            </a:solidFill>
            <a:prstDash val="solid"/>
            <a:round/>
            <a:headEnd type="none" w="sm" len="sm"/>
            <a:tailEnd type="arrow"/>
          </a:ln>
          <a:effectLst/>
        </p:spPr>
      </p:cxnSp>
      <p:cxnSp>
        <p:nvCxnSpPr>
          <p:cNvPr id="28" name="Straight Arrow Connector 27"/>
          <p:cNvCxnSpPr/>
          <p:nvPr/>
        </p:nvCxnSpPr>
        <p:spPr bwMode="auto">
          <a:xfrm>
            <a:off x="1981200" y="3124200"/>
            <a:ext cx="10632" cy="243840"/>
          </a:xfrm>
          <a:prstGeom prst="straightConnector1">
            <a:avLst/>
          </a:prstGeom>
          <a:solidFill>
            <a:schemeClr val="accent1"/>
          </a:solidFill>
          <a:ln w="34925" cap="flat" cmpd="sng" algn="ctr">
            <a:solidFill>
              <a:schemeClr val="tx1"/>
            </a:solidFill>
            <a:prstDash val="solid"/>
            <a:round/>
            <a:headEnd type="none" w="sm" len="sm"/>
            <a:tailEnd type="arrow"/>
          </a:ln>
          <a:effectLst/>
        </p:spPr>
      </p:cxnSp>
      <p:cxnSp>
        <p:nvCxnSpPr>
          <p:cNvPr id="29" name="Straight Arrow Connector 28"/>
          <p:cNvCxnSpPr/>
          <p:nvPr/>
        </p:nvCxnSpPr>
        <p:spPr bwMode="auto">
          <a:xfrm>
            <a:off x="1981200" y="4114800"/>
            <a:ext cx="10632" cy="243840"/>
          </a:xfrm>
          <a:prstGeom prst="straightConnector1">
            <a:avLst/>
          </a:prstGeom>
          <a:solidFill>
            <a:schemeClr val="accent1"/>
          </a:solidFill>
          <a:ln w="34925" cap="flat" cmpd="sng" algn="ctr">
            <a:solidFill>
              <a:schemeClr val="tx1"/>
            </a:solidFill>
            <a:prstDash val="solid"/>
            <a:round/>
            <a:headEnd type="none" w="sm" len="sm"/>
            <a:tailEnd type="arrow"/>
          </a:ln>
          <a:effectLst/>
        </p:spPr>
      </p:cxnSp>
      <p:cxnSp>
        <p:nvCxnSpPr>
          <p:cNvPr id="30" name="Straight Arrow Connector 29"/>
          <p:cNvCxnSpPr>
            <a:stCxn id="9" idx="2"/>
          </p:cNvCxnSpPr>
          <p:nvPr/>
        </p:nvCxnSpPr>
        <p:spPr bwMode="auto">
          <a:xfrm flipH="1">
            <a:off x="1935886" y="5105400"/>
            <a:ext cx="25061" cy="259080"/>
          </a:xfrm>
          <a:prstGeom prst="straightConnector1">
            <a:avLst/>
          </a:prstGeom>
          <a:solidFill>
            <a:schemeClr val="accent1"/>
          </a:solidFill>
          <a:ln w="34925" cap="flat" cmpd="sng" algn="ctr">
            <a:solidFill>
              <a:schemeClr val="tx1"/>
            </a:solidFill>
            <a:prstDash val="solid"/>
            <a:round/>
            <a:headEnd type="none" w="sm" len="sm"/>
            <a:tailEnd type="arrow"/>
          </a:ln>
          <a:effectLst/>
        </p:spPr>
      </p:cxnSp>
      <p:cxnSp>
        <p:nvCxnSpPr>
          <p:cNvPr id="39" name="Straight Arrow Connector 38"/>
          <p:cNvCxnSpPr/>
          <p:nvPr/>
        </p:nvCxnSpPr>
        <p:spPr bwMode="auto">
          <a:xfrm>
            <a:off x="4495800" y="2057400"/>
            <a:ext cx="304800" cy="0"/>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41" name="Shape 40"/>
          <p:cNvCxnSpPr>
            <a:stCxn id="10" idx="3"/>
          </p:cNvCxnSpPr>
          <p:nvPr/>
        </p:nvCxnSpPr>
        <p:spPr bwMode="auto">
          <a:xfrm flipV="1">
            <a:off x="3810000" y="2057400"/>
            <a:ext cx="685800" cy="3733800"/>
          </a:xfrm>
          <a:prstGeom prst="bentConnector2">
            <a:avLst/>
          </a:prstGeom>
          <a:solidFill>
            <a:schemeClr val="accent1"/>
          </a:solidFill>
          <a:ln w="12700" cap="flat" cmpd="sng" algn="ctr">
            <a:solidFill>
              <a:schemeClr val="tx1"/>
            </a:solidFill>
            <a:prstDash val="solid"/>
            <a:round/>
            <a:headEnd type="none" w="sm" len="sm"/>
            <a:tailEnd type="none" w="sm" len="sm"/>
          </a:ln>
          <a:effectLst/>
        </p:spPr>
      </p:cxnSp>
      <p:cxnSp>
        <p:nvCxnSpPr>
          <p:cNvPr id="42" name="Straight Arrow Connector 41"/>
          <p:cNvCxnSpPr/>
          <p:nvPr/>
        </p:nvCxnSpPr>
        <p:spPr bwMode="auto">
          <a:xfrm>
            <a:off x="6477000" y="2362200"/>
            <a:ext cx="10632" cy="243840"/>
          </a:xfrm>
          <a:prstGeom prst="straightConnector1">
            <a:avLst/>
          </a:prstGeom>
          <a:solidFill>
            <a:schemeClr val="accent1"/>
          </a:solidFill>
          <a:ln w="34925" cap="flat" cmpd="sng" algn="ctr">
            <a:solidFill>
              <a:schemeClr val="tx1"/>
            </a:solidFill>
            <a:prstDash val="solid"/>
            <a:round/>
            <a:headEnd type="none" w="sm" len="sm"/>
            <a:tailEnd type="arrow"/>
          </a:ln>
          <a:effectLst/>
        </p:spPr>
      </p:cxnSp>
      <p:cxnSp>
        <p:nvCxnSpPr>
          <p:cNvPr id="43" name="Straight Arrow Connector 42"/>
          <p:cNvCxnSpPr/>
          <p:nvPr/>
        </p:nvCxnSpPr>
        <p:spPr bwMode="auto">
          <a:xfrm>
            <a:off x="6477000" y="3581400"/>
            <a:ext cx="10632" cy="243840"/>
          </a:xfrm>
          <a:prstGeom prst="straightConnector1">
            <a:avLst/>
          </a:prstGeom>
          <a:solidFill>
            <a:schemeClr val="accent1"/>
          </a:solidFill>
          <a:ln w="34925" cap="flat" cmpd="sng" algn="ctr">
            <a:solidFill>
              <a:schemeClr val="tx1"/>
            </a:solidFill>
            <a:prstDash val="solid"/>
            <a:round/>
            <a:headEnd type="none" w="sm" len="sm"/>
            <a:tailEnd type="arrow"/>
          </a:ln>
          <a:effectLst/>
        </p:spPr>
      </p:cxnSp>
      <p:cxnSp>
        <p:nvCxnSpPr>
          <p:cNvPr id="47" name="Straight Arrow Connector 46"/>
          <p:cNvCxnSpPr>
            <a:stCxn id="13" idx="3"/>
          </p:cNvCxnSpPr>
          <p:nvPr/>
        </p:nvCxnSpPr>
        <p:spPr bwMode="auto">
          <a:xfrm>
            <a:off x="8153401" y="3048000"/>
            <a:ext cx="457199" cy="0"/>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49" name="Straight Connector 48"/>
          <p:cNvCxnSpPr/>
          <p:nvPr/>
        </p:nvCxnSpPr>
        <p:spPr bwMode="auto">
          <a:xfrm flipV="1">
            <a:off x="8610600" y="1981200"/>
            <a:ext cx="0" cy="106680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1" name="Straight Arrow Connector 50"/>
          <p:cNvCxnSpPr/>
          <p:nvPr/>
        </p:nvCxnSpPr>
        <p:spPr bwMode="auto">
          <a:xfrm flipH="1">
            <a:off x="8229600" y="1981200"/>
            <a:ext cx="381000" cy="0"/>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52" name="Straight Arrow Connector 51"/>
          <p:cNvCxnSpPr/>
          <p:nvPr/>
        </p:nvCxnSpPr>
        <p:spPr bwMode="auto">
          <a:xfrm>
            <a:off x="6477000" y="4724400"/>
            <a:ext cx="10632" cy="243840"/>
          </a:xfrm>
          <a:prstGeom prst="straightConnector1">
            <a:avLst/>
          </a:prstGeom>
          <a:solidFill>
            <a:schemeClr val="accent1"/>
          </a:solidFill>
          <a:ln w="34925" cap="flat" cmpd="sng" algn="ctr">
            <a:solidFill>
              <a:schemeClr val="tx1"/>
            </a:solidFill>
            <a:prstDash val="solid"/>
            <a:round/>
            <a:headEnd type="none" w="sm" len="sm"/>
            <a:tailEnd type="arrow"/>
          </a:ln>
          <a:effectLst/>
        </p:spPr>
      </p:cxn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Challenging/Complex Issues Arising in Corporate Models</a:t>
            </a:r>
          </a:p>
        </p:txBody>
      </p:sp>
      <p:sp>
        <p:nvSpPr>
          <p:cNvPr id="4099" name="Content Placeholder 2"/>
          <p:cNvSpPr>
            <a:spLocks noGrp="1"/>
          </p:cNvSpPr>
          <p:nvPr>
            <p:ph idx="1"/>
          </p:nvPr>
        </p:nvSpPr>
        <p:spPr/>
        <p:txBody>
          <a:bodyPr/>
          <a:lstStyle/>
          <a:p>
            <a:r>
              <a:rPr lang="en-US" dirty="0" smtClean="0"/>
              <a:t>Corporate Model Time Line</a:t>
            </a:r>
          </a:p>
          <a:p>
            <a:pPr lvl="1"/>
            <a:r>
              <a:rPr lang="en-US" dirty="0" smtClean="0"/>
              <a:t>Flexible Incorporation of History and Addition of New History</a:t>
            </a:r>
          </a:p>
          <a:p>
            <a:pPr lvl="1"/>
            <a:r>
              <a:rPr lang="en-US" dirty="0" smtClean="0"/>
              <a:t>Flexible Terminal Periods and Mid Year Valuation</a:t>
            </a:r>
            <a:endParaRPr lang="en-US" dirty="0" smtClean="0"/>
          </a:p>
          <a:p>
            <a:r>
              <a:rPr lang="en-US" dirty="0" smtClean="0"/>
              <a:t>Corporate </a:t>
            </a:r>
            <a:r>
              <a:rPr lang="en-US" dirty="0" smtClean="0"/>
              <a:t>Modelling Issues</a:t>
            </a:r>
          </a:p>
          <a:p>
            <a:pPr lvl="1"/>
            <a:r>
              <a:rPr lang="en-US" dirty="0" smtClean="0"/>
              <a:t>Effectively Modelling Industry Capacity and Demand, </a:t>
            </a:r>
            <a:r>
              <a:rPr lang="en-US" dirty="0" smtClean="0"/>
              <a:t>Pricing, Market </a:t>
            </a:r>
            <a:r>
              <a:rPr lang="en-US" dirty="0" smtClean="0"/>
              <a:t>Share, Capital Expenditures and Other Assumptions</a:t>
            </a:r>
          </a:p>
          <a:p>
            <a:pPr lvl="1"/>
            <a:r>
              <a:rPr lang="en-US" dirty="0" smtClean="0"/>
              <a:t>Depreciation Expense for Book and Tax from Public Data</a:t>
            </a:r>
          </a:p>
          <a:p>
            <a:pPr lvl="1"/>
            <a:r>
              <a:rPr lang="en-US" dirty="0" smtClean="0"/>
              <a:t>Net Operating Losses with Potential Expiration of NOL</a:t>
            </a:r>
          </a:p>
          <a:p>
            <a:pPr lvl="1"/>
            <a:r>
              <a:rPr lang="en-US" dirty="0" smtClean="0"/>
              <a:t>Target Capital Structure  and new share issues in Modelling</a:t>
            </a:r>
          </a:p>
          <a:p>
            <a:r>
              <a:rPr lang="en-US" dirty="0" smtClean="0"/>
              <a:t>Effective Presentation of Scenario and Sensitivity Analysis</a:t>
            </a:r>
          </a:p>
          <a:p>
            <a:pPr lvl="1"/>
            <a:endParaRPr lang="en-US" dirty="0" smtClean="0"/>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Basic Model Logic of Standard Corporate Model</a:t>
            </a:r>
          </a:p>
        </p:txBody>
      </p:sp>
      <p:sp>
        <p:nvSpPr>
          <p:cNvPr id="22531" name="Rectangle 3"/>
          <p:cNvSpPr>
            <a:spLocks noGrp="1" noChangeArrowheads="1"/>
          </p:cNvSpPr>
          <p:nvPr>
            <p:ph type="body" idx="1"/>
          </p:nvPr>
        </p:nvSpPr>
        <p:spPr/>
        <p:txBody>
          <a:bodyPr/>
          <a:lstStyle/>
          <a:p>
            <a:r>
              <a:rPr lang="en-US" smtClean="0"/>
              <a:t>The basic logic in a financial model is simply determining what happens to cash flow.</a:t>
            </a:r>
          </a:p>
          <a:p>
            <a:r>
              <a:rPr lang="en-US" smtClean="0"/>
              <a:t>Something must be done with the deficient or surplus cash flow – retiring or issuing debt, issuing or retiring equity etc.</a:t>
            </a:r>
          </a:p>
          <a:p>
            <a:r>
              <a:rPr lang="en-US" smtClean="0"/>
              <a:t>The model must account for operations as well as the financial structure of the company (the financial structure is primarily the existing debt of the company)</a:t>
            </a:r>
          </a:p>
          <a:p>
            <a:r>
              <a:rPr lang="en-US" smtClean="0"/>
              <a:t>The model should compute free cash flow, earnings and other financial ratios for valuation</a:t>
            </a:r>
          </a:p>
          <a:p>
            <a:r>
              <a:rPr lang="en-US" smtClean="0"/>
              <a:t>Focus of the model should be on value drivers and development of assumptions</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Cash Flow Process of a Corporate Model</a:t>
            </a:r>
          </a:p>
        </p:txBody>
      </p:sp>
      <p:sp>
        <p:nvSpPr>
          <p:cNvPr id="23555" name="AutoShape 3"/>
          <p:cNvSpPr>
            <a:spLocks noChangeArrowheads="1"/>
          </p:cNvSpPr>
          <p:nvPr/>
        </p:nvSpPr>
        <p:spPr bwMode="auto">
          <a:xfrm>
            <a:off x="4876800" y="1066800"/>
            <a:ext cx="2057400" cy="1447800"/>
          </a:xfrm>
          <a:prstGeom prst="flowChartDocument">
            <a:avLst/>
          </a:prstGeom>
          <a:solidFill>
            <a:schemeClr val="hlink"/>
          </a:solidFill>
          <a:ln w="12700" algn="ctr">
            <a:solidFill>
              <a:srgbClr val="00CCFF"/>
            </a:solidFill>
            <a:miter lim="800000"/>
            <a:headEnd type="none" w="sm" len="sm"/>
            <a:tailEnd type="none" w="sm" len="sm"/>
          </a:ln>
        </p:spPr>
        <p:txBody>
          <a:bodyPr wrap="none" anchor="ctr"/>
          <a:lstStyle/>
          <a:p>
            <a:pPr algn="l"/>
            <a:r>
              <a:rPr lang="en-US" sz="1600" b="1"/>
              <a:t>Income Statement</a:t>
            </a:r>
          </a:p>
          <a:p>
            <a:pPr algn="l"/>
            <a:r>
              <a:rPr lang="en-US"/>
              <a:t>EBIT, Taxes, etc.</a:t>
            </a:r>
          </a:p>
          <a:p>
            <a:pPr algn="l"/>
            <a:r>
              <a:rPr lang="en-US"/>
              <a:t>     Fixed Interest</a:t>
            </a:r>
          </a:p>
          <a:p>
            <a:pPr algn="l"/>
            <a:r>
              <a:rPr lang="en-US"/>
              <a:t>     Short-term Interest</a:t>
            </a:r>
          </a:p>
          <a:p>
            <a:pPr algn="l"/>
            <a:r>
              <a:rPr lang="en-US"/>
              <a:t>     Interest Income</a:t>
            </a:r>
          </a:p>
          <a:p>
            <a:pPr algn="l"/>
            <a:r>
              <a:rPr lang="en-US"/>
              <a:t>Net Income</a:t>
            </a:r>
          </a:p>
        </p:txBody>
      </p:sp>
      <p:sp>
        <p:nvSpPr>
          <p:cNvPr id="23556" name="AutoShape 4"/>
          <p:cNvSpPr>
            <a:spLocks noChangeArrowheads="1"/>
          </p:cNvSpPr>
          <p:nvPr/>
        </p:nvSpPr>
        <p:spPr bwMode="auto">
          <a:xfrm>
            <a:off x="1676400" y="1752600"/>
            <a:ext cx="2057400" cy="1371600"/>
          </a:xfrm>
          <a:prstGeom prst="flowChartDocument">
            <a:avLst/>
          </a:prstGeom>
          <a:solidFill>
            <a:schemeClr val="hlink"/>
          </a:solidFill>
          <a:ln w="12700" algn="ctr">
            <a:solidFill>
              <a:srgbClr val="00CCFF"/>
            </a:solidFill>
            <a:miter lim="800000"/>
            <a:headEnd type="none" w="sm" len="sm"/>
            <a:tailEnd type="none" w="sm" len="sm"/>
          </a:ln>
        </p:spPr>
        <p:txBody>
          <a:bodyPr wrap="none" anchor="ctr"/>
          <a:lstStyle/>
          <a:p>
            <a:pPr algn="l"/>
            <a:r>
              <a:rPr lang="en-US" sz="1600" b="1"/>
              <a:t>Analysis of Fixed </a:t>
            </a:r>
          </a:p>
          <a:p>
            <a:pPr algn="l"/>
            <a:r>
              <a:rPr lang="en-US" sz="1600" b="1"/>
              <a:t>Debt Issues</a:t>
            </a:r>
          </a:p>
          <a:p>
            <a:pPr algn="l"/>
            <a:r>
              <a:rPr lang="en-US"/>
              <a:t>   Fixed Interest Expense</a:t>
            </a:r>
          </a:p>
          <a:p>
            <a:pPr algn="l"/>
            <a:r>
              <a:rPr lang="en-US"/>
              <a:t>   Debt Maturities</a:t>
            </a:r>
          </a:p>
          <a:p>
            <a:pPr algn="l"/>
            <a:r>
              <a:rPr lang="en-US"/>
              <a:t>   New Issues</a:t>
            </a:r>
          </a:p>
          <a:p>
            <a:pPr algn="l"/>
            <a:r>
              <a:rPr lang="en-US"/>
              <a:t>   Debt Balance     </a:t>
            </a:r>
          </a:p>
        </p:txBody>
      </p:sp>
      <p:sp>
        <p:nvSpPr>
          <p:cNvPr id="23557" name="Line 5"/>
          <p:cNvSpPr>
            <a:spLocks noChangeShapeType="1"/>
          </p:cNvSpPr>
          <p:nvPr/>
        </p:nvSpPr>
        <p:spPr bwMode="auto">
          <a:xfrm flipV="1">
            <a:off x="3581400" y="1524000"/>
            <a:ext cx="1524000" cy="685800"/>
          </a:xfrm>
          <a:prstGeom prst="line">
            <a:avLst/>
          </a:prstGeom>
          <a:noFill/>
          <a:ln w="12700">
            <a:solidFill>
              <a:srgbClr val="3366FF"/>
            </a:solidFill>
            <a:round/>
            <a:headEnd type="none" w="sm" len="sm"/>
            <a:tailEnd type="triangle" w="sm" len="sm"/>
          </a:ln>
        </p:spPr>
        <p:txBody>
          <a:bodyPr wrap="none" anchor="ctr"/>
          <a:lstStyle/>
          <a:p>
            <a:endParaRPr lang="en-US"/>
          </a:p>
        </p:txBody>
      </p:sp>
      <p:sp>
        <p:nvSpPr>
          <p:cNvPr id="23558" name="AutoShape 6"/>
          <p:cNvSpPr>
            <a:spLocks noChangeArrowheads="1"/>
          </p:cNvSpPr>
          <p:nvPr/>
        </p:nvSpPr>
        <p:spPr bwMode="auto">
          <a:xfrm>
            <a:off x="5334000" y="2667000"/>
            <a:ext cx="2057400" cy="1447800"/>
          </a:xfrm>
          <a:prstGeom prst="flowChartDocument">
            <a:avLst/>
          </a:prstGeom>
          <a:solidFill>
            <a:schemeClr val="hlink"/>
          </a:solidFill>
          <a:ln w="12700" algn="ctr">
            <a:solidFill>
              <a:srgbClr val="00CCFF"/>
            </a:solidFill>
            <a:miter lim="800000"/>
            <a:headEnd type="none" w="sm" len="sm"/>
            <a:tailEnd type="none" w="sm" len="sm"/>
          </a:ln>
        </p:spPr>
        <p:txBody>
          <a:bodyPr wrap="none" anchor="ctr"/>
          <a:lstStyle/>
          <a:p>
            <a:pPr algn="l"/>
            <a:r>
              <a:rPr lang="en-US" sz="1600" b="1"/>
              <a:t>Cash Flow</a:t>
            </a:r>
          </a:p>
          <a:p>
            <a:pPr algn="l"/>
            <a:r>
              <a:rPr lang="en-US" sz="1600" b="1"/>
              <a:t>Statement</a:t>
            </a:r>
          </a:p>
          <a:p>
            <a:pPr algn="l"/>
            <a:r>
              <a:rPr lang="en-US"/>
              <a:t>Net Income, Depreciation etc.</a:t>
            </a:r>
          </a:p>
          <a:p>
            <a:pPr algn="l"/>
            <a:r>
              <a:rPr lang="en-US"/>
              <a:t>     Debt Maturities</a:t>
            </a:r>
          </a:p>
          <a:p>
            <a:pPr algn="l"/>
            <a:r>
              <a:rPr lang="en-US"/>
              <a:t>Net Cash Flow</a:t>
            </a:r>
          </a:p>
        </p:txBody>
      </p:sp>
      <p:sp>
        <p:nvSpPr>
          <p:cNvPr id="23559" name="Line 7"/>
          <p:cNvSpPr>
            <a:spLocks noChangeShapeType="1"/>
          </p:cNvSpPr>
          <p:nvPr/>
        </p:nvSpPr>
        <p:spPr bwMode="auto">
          <a:xfrm>
            <a:off x="3048000" y="2514600"/>
            <a:ext cx="2514600" cy="990600"/>
          </a:xfrm>
          <a:prstGeom prst="line">
            <a:avLst/>
          </a:prstGeom>
          <a:noFill/>
          <a:ln w="12700">
            <a:solidFill>
              <a:srgbClr val="3366FF"/>
            </a:solidFill>
            <a:round/>
            <a:headEnd type="none" w="sm" len="sm"/>
            <a:tailEnd type="triangle" w="sm" len="sm"/>
          </a:ln>
        </p:spPr>
        <p:txBody>
          <a:bodyPr wrap="none" anchor="ctr"/>
          <a:lstStyle/>
          <a:p>
            <a:endParaRPr lang="en-US"/>
          </a:p>
        </p:txBody>
      </p:sp>
      <p:sp>
        <p:nvSpPr>
          <p:cNvPr id="23560" name="AutoShape 8"/>
          <p:cNvSpPr>
            <a:spLocks noChangeArrowheads="1"/>
          </p:cNvSpPr>
          <p:nvPr/>
        </p:nvSpPr>
        <p:spPr bwMode="auto">
          <a:xfrm>
            <a:off x="6172200" y="4191000"/>
            <a:ext cx="2133600" cy="1752600"/>
          </a:xfrm>
          <a:prstGeom prst="flowChartDocument">
            <a:avLst/>
          </a:prstGeom>
          <a:solidFill>
            <a:schemeClr val="hlink"/>
          </a:solidFill>
          <a:ln w="12700" algn="ctr">
            <a:solidFill>
              <a:srgbClr val="00CCFF"/>
            </a:solidFill>
            <a:miter lim="800000"/>
            <a:headEnd type="none" w="sm" len="sm"/>
            <a:tailEnd type="none" w="sm" len="sm"/>
          </a:ln>
        </p:spPr>
        <p:txBody>
          <a:bodyPr wrap="none" anchor="ctr"/>
          <a:lstStyle/>
          <a:p>
            <a:pPr algn="l"/>
            <a:r>
              <a:rPr lang="en-US" sz="1600" b="1"/>
              <a:t>Balance Sheet</a:t>
            </a:r>
          </a:p>
          <a:p>
            <a:pPr algn="l"/>
            <a:r>
              <a:rPr lang="en-US"/>
              <a:t>Surplus Cash Plug</a:t>
            </a:r>
          </a:p>
          <a:p>
            <a:pPr algn="l"/>
            <a:r>
              <a:rPr lang="en-US"/>
              <a:t>Other Assets.</a:t>
            </a:r>
          </a:p>
          <a:p>
            <a:pPr algn="l"/>
            <a:endParaRPr lang="en-US"/>
          </a:p>
          <a:p>
            <a:pPr algn="l"/>
            <a:r>
              <a:rPr lang="en-US"/>
              <a:t>Short-term Debt</a:t>
            </a:r>
          </a:p>
          <a:p>
            <a:pPr algn="l"/>
            <a:r>
              <a:rPr lang="en-US"/>
              <a:t>Fixed Debt</a:t>
            </a:r>
          </a:p>
          <a:p>
            <a:pPr algn="l"/>
            <a:r>
              <a:rPr lang="en-US"/>
              <a:t>Other Liabilities</a:t>
            </a:r>
          </a:p>
          <a:p>
            <a:pPr algn="l"/>
            <a:r>
              <a:rPr lang="en-US"/>
              <a:t>Common Equity</a:t>
            </a:r>
          </a:p>
        </p:txBody>
      </p:sp>
      <p:sp>
        <p:nvSpPr>
          <p:cNvPr id="23561" name="Line 9"/>
          <p:cNvSpPr>
            <a:spLocks noChangeShapeType="1"/>
          </p:cNvSpPr>
          <p:nvPr/>
        </p:nvSpPr>
        <p:spPr bwMode="auto">
          <a:xfrm>
            <a:off x="3124200" y="2819400"/>
            <a:ext cx="3048000" cy="2362200"/>
          </a:xfrm>
          <a:prstGeom prst="line">
            <a:avLst/>
          </a:prstGeom>
          <a:noFill/>
          <a:ln w="12700">
            <a:solidFill>
              <a:srgbClr val="3366FF"/>
            </a:solidFill>
            <a:round/>
            <a:headEnd type="none" w="sm" len="sm"/>
            <a:tailEnd type="triangle" w="sm" len="sm"/>
          </a:ln>
        </p:spPr>
        <p:txBody>
          <a:bodyPr wrap="none" anchor="ctr"/>
          <a:lstStyle/>
          <a:p>
            <a:endParaRPr lang="en-US"/>
          </a:p>
        </p:txBody>
      </p:sp>
      <p:sp>
        <p:nvSpPr>
          <p:cNvPr id="23562" name="AutoShape 10"/>
          <p:cNvSpPr>
            <a:spLocks noChangeArrowheads="1"/>
          </p:cNvSpPr>
          <p:nvPr/>
        </p:nvSpPr>
        <p:spPr bwMode="auto">
          <a:xfrm>
            <a:off x="990600" y="3581400"/>
            <a:ext cx="2667000" cy="2514600"/>
          </a:xfrm>
          <a:prstGeom prst="flowChartDocument">
            <a:avLst/>
          </a:prstGeom>
          <a:solidFill>
            <a:schemeClr val="hlink"/>
          </a:solidFill>
          <a:ln w="12700" algn="ctr">
            <a:solidFill>
              <a:srgbClr val="00CCFF"/>
            </a:solidFill>
            <a:miter lim="800000"/>
            <a:headEnd type="none" w="sm" len="sm"/>
            <a:tailEnd type="none" w="sm" len="sm"/>
          </a:ln>
        </p:spPr>
        <p:txBody>
          <a:bodyPr wrap="none" anchor="ctr"/>
          <a:lstStyle/>
          <a:p>
            <a:pPr algn="l"/>
            <a:r>
              <a:rPr lang="en-US" sz="1600" b="1"/>
              <a:t>Net Cash Analysis</a:t>
            </a:r>
          </a:p>
          <a:p>
            <a:pPr algn="l"/>
            <a:r>
              <a:rPr lang="en-US"/>
              <a:t>Net Cash (Cash – Short-term Debt)</a:t>
            </a:r>
          </a:p>
          <a:p>
            <a:pPr algn="l"/>
            <a:r>
              <a:rPr lang="en-US"/>
              <a:t>  Beginning Balance</a:t>
            </a:r>
          </a:p>
          <a:p>
            <a:pPr algn="l"/>
            <a:r>
              <a:rPr lang="en-US"/>
              <a:t>  Add: Cash Flow</a:t>
            </a:r>
          </a:p>
          <a:p>
            <a:pPr algn="l"/>
            <a:r>
              <a:rPr lang="en-US"/>
              <a:t>  Ending Balance</a:t>
            </a:r>
          </a:p>
          <a:p>
            <a:pPr algn="l"/>
            <a:endParaRPr lang="en-US"/>
          </a:p>
          <a:p>
            <a:pPr algn="l"/>
            <a:r>
              <a:rPr lang="en-US"/>
              <a:t>If Ending Balance &gt; 0, Cash</a:t>
            </a:r>
          </a:p>
          <a:p>
            <a:pPr algn="l"/>
            <a:r>
              <a:rPr lang="en-US"/>
              <a:t>If Ending Balance &lt; 0, Std</a:t>
            </a:r>
          </a:p>
          <a:p>
            <a:pPr algn="l"/>
            <a:endParaRPr lang="en-US"/>
          </a:p>
          <a:p>
            <a:pPr algn="l"/>
            <a:r>
              <a:rPr lang="en-US"/>
              <a:t>Interest Income = Cash x Rate</a:t>
            </a:r>
          </a:p>
          <a:p>
            <a:pPr algn="l"/>
            <a:r>
              <a:rPr lang="en-US"/>
              <a:t>Interest Expense = STD x Rate</a:t>
            </a:r>
          </a:p>
        </p:txBody>
      </p:sp>
      <p:cxnSp>
        <p:nvCxnSpPr>
          <p:cNvPr id="23563" name="AutoShape 11"/>
          <p:cNvCxnSpPr>
            <a:cxnSpLocks noChangeShapeType="1"/>
            <a:stCxn id="23555" idx="1"/>
            <a:endCxn id="23562" idx="2"/>
          </p:cNvCxnSpPr>
          <p:nvPr/>
        </p:nvCxnSpPr>
        <p:spPr bwMode="auto">
          <a:xfrm rot="10800000" flipV="1">
            <a:off x="2324100" y="1790700"/>
            <a:ext cx="2552700" cy="4165600"/>
          </a:xfrm>
          <a:prstGeom prst="bentConnector4">
            <a:avLst>
              <a:gd name="adj1" fmla="val 23880"/>
              <a:gd name="adj2" fmla="val 108843"/>
            </a:avLst>
          </a:prstGeom>
          <a:noFill/>
          <a:ln w="25400">
            <a:solidFill>
              <a:schemeClr val="tx1"/>
            </a:solidFill>
            <a:miter lim="800000"/>
            <a:headEnd type="triangle" w="sm" len="sm"/>
            <a:tailEnd type="triangle" w="sm" len="sm"/>
          </a:ln>
        </p:spPr>
      </p:cxnSp>
      <p:sp>
        <p:nvSpPr>
          <p:cNvPr id="23564" name="Line 12"/>
          <p:cNvSpPr>
            <a:spLocks noChangeShapeType="1"/>
          </p:cNvSpPr>
          <p:nvPr/>
        </p:nvSpPr>
        <p:spPr bwMode="auto">
          <a:xfrm flipH="1">
            <a:off x="4114800" y="1981200"/>
            <a:ext cx="762000" cy="1588"/>
          </a:xfrm>
          <a:prstGeom prst="line">
            <a:avLst/>
          </a:prstGeom>
          <a:noFill/>
          <a:ln w="25400">
            <a:solidFill>
              <a:schemeClr val="tx1"/>
            </a:solidFill>
            <a:round/>
            <a:headEnd type="none" w="sm" len="sm"/>
            <a:tailEnd type="triangle" w="sm" len="sm"/>
          </a:ln>
        </p:spPr>
        <p:txBody>
          <a:bodyPr wrap="none" anchor="ctr"/>
          <a:lstStyle/>
          <a:p>
            <a:endParaRPr lang="en-US"/>
          </a:p>
        </p:txBody>
      </p:sp>
      <p:sp>
        <p:nvSpPr>
          <p:cNvPr id="23565" name="Line 13"/>
          <p:cNvSpPr>
            <a:spLocks noChangeShapeType="1"/>
          </p:cNvSpPr>
          <p:nvPr/>
        </p:nvSpPr>
        <p:spPr bwMode="auto">
          <a:xfrm>
            <a:off x="4114800" y="1981200"/>
            <a:ext cx="1588" cy="3429000"/>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23566" name="Line 14"/>
          <p:cNvSpPr>
            <a:spLocks noChangeShapeType="1"/>
          </p:cNvSpPr>
          <p:nvPr/>
        </p:nvSpPr>
        <p:spPr bwMode="auto">
          <a:xfrm flipH="1">
            <a:off x="3505200" y="5410200"/>
            <a:ext cx="609600" cy="1588"/>
          </a:xfrm>
          <a:prstGeom prst="line">
            <a:avLst/>
          </a:prstGeom>
          <a:noFill/>
          <a:ln w="25400">
            <a:solidFill>
              <a:schemeClr val="tx1"/>
            </a:solidFill>
            <a:round/>
            <a:headEnd type="none" w="sm" len="sm"/>
            <a:tailEnd type="none" w="sm" len="sm"/>
          </a:ln>
        </p:spPr>
        <p:txBody>
          <a:bodyPr wrap="none" anchor="ctr"/>
          <a:lstStyle/>
          <a:p>
            <a:endParaRPr lang="en-US"/>
          </a:p>
        </p:txBody>
      </p:sp>
      <p:sp>
        <p:nvSpPr>
          <p:cNvPr id="23567" name="Line 15"/>
          <p:cNvSpPr>
            <a:spLocks noChangeShapeType="1"/>
          </p:cNvSpPr>
          <p:nvPr/>
        </p:nvSpPr>
        <p:spPr bwMode="auto">
          <a:xfrm flipH="1">
            <a:off x="3352800" y="5410200"/>
            <a:ext cx="152400" cy="1588"/>
          </a:xfrm>
          <a:prstGeom prst="line">
            <a:avLst/>
          </a:prstGeom>
          <a:noFill/>
          <a:ln w="25400">
            <a:solidFill>
              <a:schemeClr val="tx1"/>
            </a:solidFill>
            <a:round/>
            <a:headEnd type="none" w="sm" len="sm"/>
            <a:tailEnd type="triangle" w="sm" len="sm"/>
          </a:ln>
        </p:spPr>
        <p:txBody>
          <a:bodyPr wrap="none" anchor="ctr"/>
          <a:lstStyle/>
          <a:p>
            <a:endParaRPr lang="en-US"/>
          </a:p>
        </p:txBody>
      </p:sp>
      <p:sp>
        <p:nvSpPr>
          <p:cNvPr id="23568" name="Line 16"/>
          <p:cNvSpPr>
            <a:spLocks noChangeShapeType="1"/>
          </p:cNvSpPr>
          <p:nvPr/>
        </p:nvSpPr>
        <p:spPr bwMode="auto">
          <a:xfrm flipH="1">
            <a:off x="2362200" y="3733800"/>
            <a:ext cx="3048000" cy="533400"/>
          </a:xfrm>
          <a:prstGeom prst="line">
            <a:avLst/>
          </a:prstGeom>
          <a:noFill/>
          <a:ln w="25400">
            <a:solidFill>
              <a:schemeClr val="tx1"/>
            </a:solidFill>
            <a:round/>
            <a:headEnd type="none" w="sm" len="sm"/>
            <a:tailEnd type="triangle" w="sm" len="sm"/>
          </a:ln>
        </p:spPr>
        <p:txBody>
          <a:bodyPr wrap="none" anchor="ctr"/>
          <a:lstStyle/>
          <a:p>
            <a:endParaRPr lang="en-US"/>
          </a:p>
        </p:txBody>
      </p:sp>
      <p:sp>
        <p:nvSpPr>
          <p:cNvPr id="23569" name="Line 17"/>
          <p:cNvSpPr>
            <a:spLocks noChangeShapeType="1"/>
          </p:cNvSpPr>
          <p:nvPr/>
        </p:nvSpPr>
        <p:spPr bwMode="auto">
          <a:xfrm flipV="1">
            <a:off x="3124200" y="4495800"/>
            <a:ext cx="3124200" cy="304800"/>
          </a:xfrm>
          <a:prstGeom prst="line">
            <a:avLst/>
          </a:prstGeom>
          <a:noFill/>
          <a:ln w="25400">
            <a:solidFill>
              <a:schemeClr val="tx1"/>
            </a:solidFill>
            <a:round/>
            <a:headEnd type="none" w="sm" len="sm"/>
            <a:tailEnd type="triangle" w="sm" len="sm"/>
          </a:ln>
        </p:spPr>
        <p:txBody>
          <a:bodyPr wrap="none" anchor="ctr"/>
          <a:lstStyle/>
          <a:p>
            <a:endParaRPr lang="en-US"/>
          </a:p>
        </p:txBody>
      </p:sp>
      <p:sp>
        <p:nvSpPr>
          <p:cNvPr id="23570" name="Line 18"/>
          <p:cNvSpPr>
            <a:spLocks noChangeShapeType="1"/>
          </p:cNvSpPr>
          <p:nvPr/>
        </p:nvSpPr>
        <p:spPr bwMode="auto">
          <a:xfrm>
            <a:off x="3200400" y="4953000"/>
            <a:ext cx="2971800" cy="76200"/>
          </a:xfrm>
          <a:prstGeom prst="line">
            <a:avLst/>
          </a:prstGeom>
          <a:noFill/>
          <a:ln w="25400">
            <a:solidFill>
              <a:schemeClr val="tx1"/>
            </a:solidFill>
            <a:round/>
            <a:headEnd type="none" w="sm" len="sm"/>
            <a:tailEnd type="triangle" w="sm" len="sm"/>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Sheet Layout – Project Model</a:t>
            </a:r>
          </a:p>
        </p:txBody>
      </p:sp>
      <p:sp>
        <p:nvSpPr>
          <p:cNvPr id="24579" name="Rectangle 3"/>
          <p:cNvSpPr>
            <a:spLocks noGrp="1" noChangeArrowheads="1"/>
          </p:cNvSpPr>
          <p:nvPr>
            <p:ph type="body" idx="1"/>
          </p:nvPr>
        </p:nvSpPr>
        <p:spPr>
          <a:xfrm>
            <a:off x="609600" y="1219200"/>
            <a:ext cx="8001000" cy="5029200"/>
          </a:xfrm>
        </p:spPr>
        <p:txBody>
          <a:bodyPr/>
          <a:lstStyle/>
          <a:p>
            <a:pPr marL="290513" indent="-290513">
              <a:lnSpc>
                <a:spcPct val="80000"/>
              </a:lnSpc>
            </a:pPr>
            <a:r>
              <a:rPr lang="en-US" sz="1000" smtClean="0"/>
              <a:t>Plant cot contracts and market drivers</a:t>
            </a:r>
          </a:p>
          <a:p>
            <a:pPr marL="290513" indent="-290513">
              <a:lnSpc>
                <a:spcPct val="80000"/>
              </a:lnSpc>
            </a:pPr>
            <a:r>
              <a:rPr lang="en-US" sz="1000" smtClean="0"/>
              <a:t>Input Sheets</a:t>
            </a:r>
          </a:p>
          <a:p>
            <a:pPr marL="914400" lvl="1" indent="-290513">
              <a:lnSpc>
                <a:spcPct val="80000"/>
              </a:lnSpc>
            </a:pPr>
            <a:r>
              <a:rPr lang="en-US" sz="1000" smtClean="0"/>
              <a:t>Different colors</a:t>
            </a:r>
          </a:p>
          <a:p>
            <a:pPr marL="914400" lvl="1" indent="-290513">
              <a:lnSpc>
                <a:spcPct val="80000"/>
              </a:lnSpc>
            </a:pPr>
            <a:r>
              <a:rPr lang="en-US" sz="1000" smtClean="0"/>
              <a:t>Arranging of inputs</a:t>
            </a:r>
          </a:p>
          <a:p>
            <a:pPr marL="290513" indent="-290513">
              <a:lnSpc>
                <a:spcPct val="80000"/>
              </a:lnSpc>
            </a:pPr>
            <a:r>
              <a:rPr lang="en-US" sz="1000" smtClean="0"/>
              <a:t>Working Sheets</a:t>
            </a:r>
          </a:p>
          <a:p>
            <a:pPr marL="914400" lvl="1" indent="-290513">
              <a:lnSpc>
                <a:spcPct val="80000"/>
              </a:lnSpc>
            </a:pPr>
            <a:r>
              <a:rPr lang="en-US" sz="1000" smtClean="0"/>
              <a:t>Arrangements by revenues, expenses and capital expenditures</a:t>
            </a:r>
          </a:p>
          <a:p>
            <a:pPr marL="914400" lvl="1" indent="-290513">
              <a:lnSpc>
                <a:spcPct val="80000"/>
              </a:lnSpc>
            </a:pPr>
            <a:r>
              <a:rPr lang="en-US" sz="1000" smtClean="0"/>
              <a:t>Arrangements by capacity, demand, and cost structure</a:t>
            </a:r>
          </a:p>
          <a:p>
            <a:pPr marL="290513" indent="-290513">
              <a:lnSpc>
                <a:spcPct val="80000"/>
              </a:lnSpc>
            </a:pPr>
            <a:r>
              <a:rPr lang="en-US" sz="1000" smtClean="0">
                <a:solidFill>
                  <a:srgbClr val="0066CC"/>
                </a:solidFill>
              </a:rPr>
              <a:t>Uses and Sources of Funds (Monthly Construction Expenditures)</a:t>
            </a:r>
          </a:p>
          <a:p>
            <a:pPr marL="914400" lvl="1" indent="-290513">
              <a:lnSpc>
                <a:spcPct val="80000"/>
              </a:lnSpc>
            </a:pPr>
            <a:r>
              <a:rPr lang="en-US" sz="1000" smtClean="0">
                <a:solidFill>
                  <a:srgbClr val="0066CC"/>
                </a:solidFill>
              </a:rPr>
              <a:t>Conversion from Annual</a:t>
            </a:r>
          </a:p>
          <a:p>
            <a:pPr marL="914400" lvl="1" indent="-290513">
              <a:lnSpc>
                <a:spcPct val="80000"/>
              </a:lnSpc>
            </a:pPr>
            <a:r>
              <a:rPr lang="en-US" sz="1000" smtClean="0">
                <a:solidFill>
                  <a:srgbClr val="0066CC"/>
                </a:solidFill>
              </a:rPr>
              <a:t>Computation of Interest During Construction</a:t>
            </a:r>
          </a:p>
          <a:p>
            <a:pPr marL="290513" indent="-290513">
              <a:lnSpc>
                <a:spcPct val="80000"/>
              </a:lnSpc>
            </a:pPr>
            <a:r>
              <a:rPr lang="en-US" sz="1000" smtClean="0"/>
              <a:t>Debt Schedule (Sources of Funds)</a:t>
            </a:r>
          </a:p>
          <a:p>
            <a:pPr marL="290513" indent="-290513">
              <a:lnSpc>
                <a:spcPct val="80000"/>
              </a:lnSpc>
            </a:pPr>
            <a:r>
              <a:rPr lang="en-US" sz="1000" smtClean="0"/>
              <a:t>Depreciation Schedule</a:t>
            </a:r>
          </a:p>
          <a:p>
            <a:pPr marL="290513" indent="-290513">
              <a:lnSpc>
                <a:spcPct val="80000"/>
              </a:lnSpc>
            </a:pPr>
            <a:r>
              <a:rPr lang="en-US" sz="1000" smtClean="0"/>
              <a:t>Financial Statements</a:t>
            </a:r>
          </a:p>
          <a:p>
            <a:pPr marL="914400" lvl="1" indent="-290513">
              <a:lnSpc>
                <a:spcPct val="80000"/>
              </a:lnSpc>
            </a:pPr>
            <a:r>
              <a:rPr lang="en-US" sz="1000" smtClean="0"/>
              <a:t>Source and Use of Funds</a:t>
            </a:r>
          </a:p>
          <a:p>
            <a:pPr marL="914400" lvl="1" indent="-290513">
              <a:lnSpc>
                <a:spcPct val="80000"/>
              </a:lnSpc>
            </a:pPr>
            <a:r>
              <a:rPr lang="en-US" sz="1000" smtClean="0"/>
              <a:t>Income Statement</a:t>
            </a:r>
          </a:p>
          <a:p>
            <a:pPr marL="914400" lvl="1" indent="-290513">
              <a:lnSpc>
                <a:spcPct val="80000"/>
              </a:lnSpc>
            </a:pPr>
            <a:r>
              <a:rPr lang="en-US" sz="1000" smtClean="0"/>
              <a:t>Balance Sheet</a:t>
            </a:r>
          </a:p>
          <a:p>
            <a:pPr marL="914400" lvl="1" indent="-290513">
              <a:lnSpc>
                <a:spcPct val="80000"/>
              </a:lnSpc>
            </a:pPr>
            <a:r>
              <a:rPr lang="en-US" sz="1000" smtClean="0"/>
              <a:t>Cash Flow -- Waterfall</a:t>
            </a:r>
          </a:p>
          <a:p>
            <a:pPr marL="290513" indent="-290513">
              <a:lnSpc>
                <a:spcPct val="80000"/>
              </a:lnSpc>
            </a:pPr>
            <a:r>
              <a:rPr lang="en-US" sz="1000" smtClean="0"/>
              <a:t>Output Sheets</a:t>
            </a:r>
          </a:p>
          <a:p>
            <a:pPr marL="914400" lvl="1" indent="-290513">
              <a:lnSpc>
                <a:spcPct val="80000"/>
              </a:lnSpc>
            </a:pPr>
            <a:r>
              <a:rPr lang="en-US" sz="1000" smtClean="0"/>
              <a:t>Valuation - IRR</a:t>
            </a:r>
          </a:p>
          <a:p>
            <a:pPr marL="914400" lvl="1" indent="-290513">
              <a:lnSpc>
                <a:spcPct val="80000"/>
              </a:lnSpc>
            </a:pPr>
            <a:r>
              <a:rPr lang="en-US" sz="1000" smtClean="0">
                <a:solidFill>
                  <a:srgbClr val="0066CC"/>
                </a:solidFill>
              </a:rPr>
              <a:t>Debt Service Coverage Ratios</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ph type="body" idx="1"/>
          </p:nvPr>
        </p:nvPicPr>
        <p:blipFill>
          <a:blip r:embed="rId3" cstate="print"/>
          <a:srcRect/>
          <a:stretch>
            <a:fillRect/>
          </a:stretch>
        </p:blipFill>
        <p:spPr>
          <a:xfrm>
            <a:off x="1127125" y="1627188"/>
            <a:ext cx="2085975" cy="2841625"/>
          </a:xfrm>
          <a:noFill/>
        </p:spPr>
      </p:pic>
      <p:pic>
        <p:nvPicPr>
          <p:cNvPr id="25603" name="Picture 3"/>
          <p:cNvPicPr>
            <a:picLocks noChangeAspect="1" noChangeArrowheads="1"/>
          </p:cNvPicPr>
          <p:nvPr/>
        </p:nvPicPr>
        <p:blipFill>
          <a:blip r:embed="rId4" cstate="print"/>
          <a:srcRect/>
          <a:stretch>
            <a:fillRect/>
          </a:stretch>
        </p:blipFill>
        <p:spPr bwMode="auto">
          <a:xfrm>
            <a:off x="3581400" y="2819400"/>
            <a:ext cx="2152650" cy="2565400"/>
          </a:xfrm>
          <a:prstGeom prst="rect">
            <a:avLst/>
          </a:prstGeom>
          <a:noFill/>
          <a:ln w="12700" cap="sq">
            <a:noFill/>
            <a:miter lim="800000"/>
            <a:headEnd type="none" w="sm" len="sm"/>
            <a:tailEnd type="none" w="sm" len="sm"/>
          </a:ln>
        </p:spPr>
      </p:pic>
      <p:pic>
        <p:nvPicPr>
          <p:cNvPr id="25604" name="Picture 4"/>
          <p:cNvPicPr>
            <a:picLocks noChangeAspect="1" noChangeArrowheads="1"/>
          </p:cNvPicPr>
          <p:nvPr/>
        </p:nvPicPr>
        <p:blipFill>
          <a:blip r:embed="rId5" cstate="print"/>
          <a:srcRect/>
          <a:stretch>
            <a:fillRect/>
          </a:stretch>
        </p:blipFill>
        <p:spPr bwMode="auto">
          <a:xfrm>
            <a:off x="6172200" y="3429000"/>
            <a:ext cx="2224088" cy="2616200"/>
          </a:xfrm>
          <a:prstGeom prst="rect">
            <a:avLst/>
          </a:prstGeom>
          <a:noFill/>
          <a:ln w="12700" cap="sq">
            <a:noFill/>
            <a:miter lim="800000"/>
            <a:headEnd type="none" w="sm" len="sm"/>
            <a:tailEnd type="none" w="sm" len="sm"/>
          </a:ln>
        </p:spPr>
      </p:pic>
      <p:cxnSp>
        <p:nvCxnSpPr>
          <p:cNvPr id="25605" name="AutoShape 5"/>
          <p:cNvCxnSpPr>
            <a:cxnSpLocks noChangeShapeType="1"/>
          </p:cNvCxnSpPr>
          <p:nvPr/>
        </p:nvCxnSpPr>
        <p:spPr bwMode="auto">
          <a:xfrm rot="16200000" flipH="1">
            <a:off x="2428082" y="4048918"/>
            <a:ext cx="609600" cy="1503363"/>
          </a:xfrm>
          <a:prstGeom prst="curvedConnector2">
            <a:avLst/>
          </a:prstGeom>
          <a:noFill/>
          <a:ln w="12700">
            <a:solidFill>
              <a:schemeClr val="tx1"/>
            </a:solidFill>
            <a:round/>
            <a:headEnd type="none" w="sm" len="sm"/>
            <a:tailEnd type="triangle" w="sm" len="sm"/>
          </a:ln>
        </p:spPr>
      </p:cxnSp>
      <p:cxnSp>
        <p:nvCxnSpPr>
          <p:cNvPr id="25606" name="AutoShape 6"/>
          <p:cNvCxnSpPr>
            <a:cxnSpLocks noChangeShapeType="1"/>
          </p:cNvCxnSpPr>
          <p:nvPr/>
        </p:nvCxnSpPr>
        <p:spPr bwMode="auto">
          <a:xfrm>
            <a:off x="4572000" y="5486400"/>
            <a:ext cx="1524000" cy="381000"/>
          </a:xfrm>
          <a:prstGeom prst="curvedConnector3">
            <a:avLst>
              <a:gd name="adj1" fmla="val 50000"/>
            </a:avLst>
          </a:prstGeom>
          <a:noFill/>
          <a:ln w="12700">
            <a:solidFill>
              <a:schemeClr val="tx1"/>
            </a:solidFill>
            <a:round/>
            <a:headEnd type="none" w="sm" len="sm"/>
            <a:tailEnd type="triangle" w="sm" len="sm"/>
          </a:ln>
        </p:spPr>
      </p:cxnSp>
      <p:sp>
        <p:nvSpPr>
          <p:cNvPr id="25607" name="Rectangle 7"/>
          <p:cNvSpPr>
            <a:spLocks noGrp="1" noChangeArrowheads="1"/>
          </p:cNvSpPr>
          <p:nvPr>
            <p:ph type="title"/>
          </p:nvPr>
        </p:nvSpPr>
        <p:spPr/>
        <p:txBody>
          <a:bodyPr/>
          <a:lstStyle/>
          <a:p>
            <a:r>
              <a:rPr lang="en-US" smtClean="0"/>
              <a:t>Basic Project Finance Model Components</a:t>
            </a:r>
          </a:p>
        </p:txBody>
      </p:sp>
      <p:sp>
        <p:nvSpPr>
          <p:cNvPr id="25608" name="Text Box 8"/>
          <p:cNvSpPr txBox="1">
            <a:spLocks noChangeArrowheads="1"/>
          </p:cNvSpPr>
          <p:nvPr/>
        </p:nvSpPr>
        <p:spPr bwMode="auto">
          <a:xfrm>
            <a:off x="4343400" y="1752600"/>
            <a:ext cx="3124200" cy="517525"/>
          </a:xfrm>
          <a:prstGeom prst="rect">
            <a:avLst/>
          </a:prstGeom>
          <a:solidFill>
            <a:srgbClr val="FFFF00"/>
          </a:solidFill>
          <a:ln w="25400" algn="ctr">
            <a:noFill/>
            <a:miter lim="800000"/>
            <a:headEnd type="none" w="sm" len="sm"/>
            <a:tailEnd type="none" w="sm" len="sm"/>
          </a:ln>
        </p:spPr>
        <p:txBody>
          <a:bodyPr>
            <a:spAutoFit/>
          </a:bodyPr>
          <a:lstStyle/>
          <a:p>
            <a:pPr algn="l">
              <a:spcBef>
                <a:spcPct val="50000"/>
              </a:spcBef>
            </a:pPr>
            <a:r>
              <a:rPr lang="en-US" sz="1400"/>
              <a:t>In a project finance model, the dividends = cash flow</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Structure of a Project Finance Model</a:t>
            </a:r>
          </a:p>
        </p:txBody>
      </p:sp>
      <p:sp>
        <p:nvSpPr>
          <p:cNvPr id="26627" name="Rectangle 3"/>
          <p:cNvSpPr>
            <a:spLocks noChangeArrowheads="1"/>
          </p:cNvSpPr>
          <p:nvPr/>
        </p:nvSpPr>
        <p:spPr bwMode="auto">
          <a:xfrm>
            <a:off x="2133600" y="1447800"/>
            <a:ext cx="2362200" cy="15240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6628" name="Rectangle 4"/>
          <p:cNvSpPr>
            <a:spLocks noChangeArrowheads="1"/>
          </p:cNvSpPr>
          <p:nvPr/>
        </p:nvSpPr>
        <p:spPr bwMode="auto">
          <a:xfrm>
            <a:off x="2286000" y="1676400"/>
            <a:ext cx="2133600" cy="457200"/>
          </a:xfrm>
          <a:prstGeom prst="rect">
            <a:avLst/>
          </a:prstGeom>
          <a:solidFill>
            <a:srgbClr val="FFFF00"/>
          </a:solidFill>
          <a:ln w="12700">
            <a:solidFill>
              <a:schemeClr val="tx1"/>
            </a:solidFill>
            <a:miter lim="800000"/>
            <a:headEnd type="none" w="sm" len="sm"/>
            <a:tailEnd type="none" w="sm" len="sm"/>
          </a:ln>
        </p:spPr>
        <p:txBody>
          <a:bodyPr wrap="none" anchor="ctr"/>
          <a:lstStyle/>
          <a:p>
            <a:r>
              <a:rPr lang="en-US"/>
              <a:t>Revenue, Expense and</a:t>
            </a:r>
          </a:p>
          <a:p>
            <a:r>
              <a:rPr lang="en-US"/>
              <a:t>Capital Expenditure Analysis</a:t>
            </a:r>
          </a:p>
        </p:txBody>
      </p:sp>
      <p:sp>
        <p:nvSpPr>
          <p:cNvPr id="26629" name="AutoShape 5"/>
          <p:cNvSpPr>
            <a:spLocks noChangeArrowheads="1"/>
          </p:cNvSpPr>
          <p:nvPr/>
        </p:nvSpPr>
        <p:spPr bwMode="auto">
          <a:xfrm>
            <a:off x="2209800" y="2362200"/>
            <a:ext cx="2133600" cy="457200"/>
          </a:xfrm>
          <a:prstGeom prst="flowChartProcess">
            <a:avLst/>
          </a:prstGeom>
          <a:solidFill>
            <a:srgbClr val="FFFF00"/>
          </a:solidFill>
          <a:ln w="12700">
            <a:solidFill>
              <a:schemeClr val="tx1"/>
            </a:solidFill>
            <a:miter lim="800000"/>
            <a:headEnd type="none" w="sm" len="sm"/>
            <a:tailEnd type="none" w="sm" len="sm"/>
          </a:ln>
        </p:spPr>
        <p:txBody>
          <a:bodyPr wrap="none" anchor="ctr"/>
          <a:lstStyle/>
          <a:p>
            <a:r>
              <a:rPr lang="en-US"/>
              <a:t>Working Capital Analysis</a:t>
            </a:r>
          </a:p>
        </p:txBody>
      </p:sp>
      <p:sp>
        <p:nvSpPr>
          <p:cNvPr id="26630" name="Rectangle 8"/>
          <p:cNvSpPr>
            <a:spLocks noChangeArrowheads="1"/>
          </p:cNvSpPr>
          <p:nvPr/>
        </p:nvSpPr>
        <p:spPr bwMode="auto">
          <a:xfrm>
            <a:off x="6172200" y="1143000"/>
            <a:ext cx="2362200" cy="3581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6631" name="AutoShape 9"/>
          <p:cNvSpPr>
            <a:spLocks noChangeArrowheads="1"/>
          </p:cNvSpPr>
          <p:nvPr/>
        </p:nvSpPr>
        <p:spPr bwMode="auto">
          <a:xfrm>
            <a:off x="152400" y="1981200"/>
            <a:ext cx="1524000" cy="2819400"/>
          </a:xfrm>
          <a:prstGeom prst="flowChartInputOutput">
            <a:avLst/>
          </a:prstGeom>
          <a:solidFill>
            <a:srgbClr val="CCFFFF"/>
          </a:solidFill>
          <a:ln w="12700">
            <a:solidFill>
              <a:schemeClr val="tx1"/>
            </a:solidFill>
            <a:miter lim="800000"/>
            <a:headEnd type="none" w="sm" len="sm"/>
            <a:tailEnd type="none" w="sm" len="sm"/>
          </a:ln>
        </p:spPr>
        <p:txBody>
          <a:bodyPr wrap="none" anchor="ctr"/>
          <a:lstStyle/>
          <a:p>
            <a:r>
              <a:rPr lang="en-US" b="1"/>
              <a:t>Inputs</a:t>
            </a:r>
            <a:r>
              <a:rPr lang="en-US"/>
              <a:t>:</a:t>
            </a:r>
          </a:p>
          <a:p>
            <a:endParaRPr lang="en-US"/>
          </a:p>
          <a:p>
            <a:r>
              <a:rPr lang="en-US"/>
              <a:t>Operating </a:t>
            </a:r>
          </a:p>
          <a:p>
            <a:r>
              <a:rPr lang="en-US"/>
              <a:t>Drivers from</a:t>
            </a:r>
          </a:p>
          <a:p>
            <a:r>
              <a:rPr lang="en-US"/>
              <a:t>Contracts</a:t>
            </a:r>
          </a:p>
          <a:p>
            <a:r>
              <a:rPr lang="en-US"/>
              <a:t>and Other,</a:t>
            </a:r>
          </a:p>
          <a:p>
            <a:endParaRPr lang="en-US"/>
          </a:p>
          <a:p>
            <a:r>
              <a:rPr lang="en-US"/>
              <a:t>EPC Contract,</a:t>
            </a:r>
          </a:p>
          <a:p>
            <a:r>
              <a:rPr lang="en-US"/>
              <a:t>S-Curve,</a:t>
            </a:r>
          </a:p>
          <a:p>
            <a:r>
              <a:rPr lang="en-US"/>
              <a:t>Interest Rate</a:t>
            </a:r>
          </a:p>
          <a:p>
            <a:endParaRPr lang="en-US"/>
          </a:p>
          <a:p>
            <a:r>
              <a:rPr lang="en-US"/>
              <a:t>Tax</a:t>
            </a:r>
          </a:p>
        </p:txBody>
      </p:sp>
      <p:sp>
        <p:nvSpPr>
          <p:cNvPr id="26632" name="AutoShape 10"/>
          <p:cNvSpPr>
            <a:spLocks noChangeArrowheads="1"/>
          </p:cNvSpPr>
          <p:nvPr/>
        </p:nvSpPr>
        <p:spPr bwMode="auto">
          <a:xfrm>
            <a:off x="6172200" y="5257800"/>
            <a:ext cx="1905000" cy="1066800"/>
          </a:xfrm>
          <a:prstGeom prst="flowChartDisplay">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6633" name="AutoShape 12"/>
          <p:cNvSpPr>
            <a:spLocks noChangeArrowheads="1"/>
          </p:cNvSpPr>
          <p:nvPr/>
        </p:nvSpPr>
        <p:spPr bwMode="auto">
          <a:xfrm>
            <a:off x="6324600" y="1447800"/>
            <a:ext cx="2057400" cy="4572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Profit and Loss</a:t>
            </a:r>
          </a:p>
        </p:txBody>
      </p:sp>
      <p:sp>
        <p:nvSpPr>
          <p:cNvPr id="26634" name="Rectangle 13"/>
          <p:cNvSpPr>
            <a:spLocks noChangeArrowheads="1"/>
          </p:cNvSpPr>
          <p:nvPr/>
        </p:nvSpPr>
        <p:spPr bwMode="auto">
          <a:xfrm>
            <a:off x="6324600" y="2133600"/>
            <a:ext cx="2057400" cy="533400"/>
          </a:xfrm>
          <a:prstGeom prst="rect">
            <a:avLst/>
          </a:prstGeom>
          <a:solidFill>
            <a:srgbClr val="C0C0C0"/>
          </a:solidFill>
          <a:ln w="12700">
            <a:solidFill>
              <a:schemeClr val="tx1"/>
            </a:solidFill>
            <a:miter lim="800000"/>
            <a:headEnd type="none" w="sm" len="sm"/>
            <a:tailEnd type="none" w="sm" len="sm"/>
          </a:ln>
        </p:spPr>
        <p:txBody>
          <a:bodyPr wrap="none" anchor="ctr"/>
          <a:lstStyle/>
          <a:p>
            <a:r>
              <a:rPr lang="en-US"/>
              <a:t>Taxes Paid, Taxes</a:t>
            </a:r>
          </a:p>
          <a:p>
            <a:r>
              <a:rPr lang="en-US"/>
              <a:t>Paid and Taxes Deferred</a:t>
            </a:r>
          </a:p>
        </p:txBody>
      </p:sp>
      <p:sp>
        <p:nvSpPr>
          <p:cNvPr id="26635" name="AutoShape 14"/>
          <p:cNvSpPr>
            <a:spLocks noChangeArrowheads="1"/>
          </p:cNvSpPr>
          <p:nvPr/>
        </p:nvSpPr>
        <p:spPr bwMode="auto">
          <a:xfrm>
            <a:off x="6324600" y="2971800"/>
            <a:ext cx="2057400" cy="7620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Flow Statement </a:t>
            </a:r>
          </a:p>
          <a:p>
            <a:r>
              <a:rPr lang="en-US"/>
              <a:t>With Waterfall,</a:t>
            </a:r>
          </a:p>
          <a:p>
            <a:r>
              <a:rPr lang="en-US"/>
              <a:t>Debt Defaults,</a:t>
            </a:r>
          </a:p>
          <a:p>
            <a:r>
              <a:rPr lang="en-US"/>
              <a:t>Sweeps etc.</a:t>
            </a:r>
          </a:p>
        </p:txBody>
      </p:sp>
      <p:sp>
        <p:nvSpPr>
          <p:cNvPr id="26636" name="AutoShape 15"/>
          <p:cNvSpPr>
            <a:spLocks noChangeArrowheads="1"/>
          </p:cNvSpPr>
          <p:nvPr/>
        </p:nvSpPr>
        <p:spPr bwMode="auto">
          <a:xfrm>
            <a:off x="6324600" y="3962400"/>
            <a:ext cx="2133600" cy="5334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Balance, Debt Balance</a:t>
            </a:r>
          </a:p>
          <a:p>
            <a:r>
              <a:rPr lang="en-US"/>
              <a:t>Equity Balance</a:t>
            </a:r>
          </a:p>
        </p:txBody>
      </p:sp>
      <p:sp>
        <p:nvSpPr>
          <p:cNvPr id="26637" name="AutoShape 16"/>
          <p:cNvSpPr>
            <a:spLocks noChangeArrowheads="1"/>
          </p:cNvSpPr>
          <p:nvPr/>
        </p:nvSpPr>
        <p:spPr bwMode="auto">
          <a:xfrm>
            <a:off x="6553200" y="5334000"/>
            <a:ext cx="1219200" cy="3810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Balance</a:t>
            </a:r>
          </a:p>
          <a:p>
            <a:r>
              <a:rPr lang="en-US"/>
              <a:t>Sheet</a:t>
            </a:r>
          </a:p>
        </p:txBody>
      </p:sp>
      <p:sp>
        <p:nvSpPr>
          <p:cNvPr id="26638" name="AutoShape 17"/>
          <p:cNvSpPr>
            <a:spLocks noChangeArrowheads="1"/>
          </p:cNvSpPr>
          <p:nvPr/>
        </p:nvSpPr>
        <p:spPr bwMode="auto">
          <a:xfrm>
            <a:off x="6629400" y="5867400"/>
            <a:ext cx="1143000" cy="4572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Equity IRR</a:t>
            </a:r>
          </a:p>
          <a:p>
            <a:r>
              <a:rPr lang="en-US"/>
              <a:t>DSCR, LLCR</a:t>
            </a:r>
          </a:p>
        </p:txBody>
      </p:sp>
      <p:sp>
        <p:nvSpPr>
          <p:cNvPr id="26639" name="AutoShape 26"/>
          <p:cNvSpPr>
            <a:spLocks noChangeArrowheads="1"/>
          </p:cNvSpPr>
          <p:nvPr/>
        </p:nvSpPr>
        <p:spPr bwMode="auto">
          <a:xfrm>
            <a:off x="2438400" y="3352800"/>
            <a:ext cx="1600200" cy="16764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Sources and</a:t>
            </a:r>
          </a:p>
          <a:p>
            <a:r>
              <a:rPr lang="en-US"/>
              <a:t>Uses of Funds</a:t>
            </a:r>
          </a:p>
          <a:p>
            <a:r>
              <a:rPr lang="en-US"/>
              <a:t>During</a:t>
            </a:r>
          </a:p>
          <a:p>
            <a:r>
              <a:rPr lang="en-US"/>
              <a:t>Construction</a:t>
            </a:r>
          </a:p>
          <a:p>
            <a:r>
              <a:rPr lang="en-US"/>
              <a:t>Including</a:t>
            </a:r>
          </a:p>
          <a:p>
            <a:r>
              <a:rPr lang="en-US"/>
              <a:t>Interest</a:t>
            </a:r>
          </a:p>
          <a:p>
            <a:r>
              <a:rPr lang="en-US"/>
              <a:t>Roll-up</a:t>
            </a:r>
          </a:p>
        </p:txBody>
      </p:sp>
      <p:sp>
        <p:nvSpPr>
          <p:cNvPr id="26640" name="AutoShape 34"/>
          <p:cNvSpPr>
            <a:spLocks noChangeArrowheads="1"/>
          </p:cNvSpPr>
          <p:nvPr/>
        </p:nvSpPr>
        <p:spPr bwMode="auto">
          <a:xfrm>
            <a:off x="4724400" y="2286000"/>
            <a:ext cx="1143000" cy="2667000"/>
          </a:xfrm>
          <a:prstGeom prst="flowChartProcess">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26641" name="AutoShape 35"/>
          <p:cNvSpPr>
            <a:spLocks noChangeArrowheads="1"/>
          </p:cNvSpPr>
          <p:nvPr/>
        </p:nvSpPr>
        <p:spPr bwMode="auto">
          <a:xfrm>
            <a:off x="4876800" y="2514600"/>
            <a:ext cx="838200" cy="533400"/>
          </a:xfrm>
          <a:prstGeom prst="flowChartProcess">
            <a:avLst/>
          </a:prstGeom>
          <a:solidFill>
            <a:srgbClr val="FFFF99"/>
          </a:solidFill>
          <a:ln w="12700">
            <a:solidFill>
              <a:schemeClr val="tx1"/>
            </a:solidFill>
            <a:miter lim="800000"/>
            <a:headEnd type="none" w="sm" len="sm"/>
            <a:tailEnd type="none" w="sm" len="sm"/>
          </a:ln>
        </p:spPr>
        <p:txBody>
          <a:bodyPr wrap="none" anchor="ctr"/>
          <a:lstStyle/>
          <a:p>
            <a:r>
              <a:rPr lang="en-US"/>
              <a:t>Debt</a:t>
            </a:r>
          </a:p>
          <a:p>
            <a:r>
              <a:rPr lang="en-US"/>
              <a:t>Schedule</a:t>
            </a:r>
          </a:p>
        </p:txBody>
      </p:sp>
      <p:sp>
        <p:nvSpPr>
          <p:cNvPr id="26642" name="Line 36"/>
          <p:cNvSpPr>
            <a:spLocks noChangeShapeType="1"/>
          </p:cNvSpPr>
          <p:nvPr/>
        </p:nvSpPr>
        <p:spPr bwMode="auto">
          <a:xfrm flipV="1">
            <a:off x="3962400" y="2743200"/>
            <a:ext cx="914400" cy="1143000"/>
          </a:xfrm>
          <a:prstGeom prst="line">
            <a:avLst/>
          </a:prstGeom>
          <a:noFill/>
          <a:ln w="12700">
            <a:solidFill>
              <a:schemeClr val="tx1"/>
            </a:solidFill>
            <a:round/>
            <a:headEnd type="none" w="sm" len="sm"/>
            <a:tailEnd type="triangle" w="sm" len="sm"/>
          </a:ln>
        </p:spPr>
        <p:txBody>
          <a:bodyPr/>
          <a:lstStyle/>
          <a:p>
            <a:endParaRPr lang="en-US"/>
          </a:p>
        </p:txBody>
      </p:sp>
      <p:sp>
        <p:nvSpPr>
          <p:cNvPr id="26643" name="Line 37"/>
          <p:cNvSpPr>
            <a:spLocks noChangeShapeType="1"/>
          </p:cNvSpPr>
          <p:nvPr/>
        </p:nvSpPr>
        <p:spPr bwMode="auto">
          <a:xfrm flipH="1" flipV="1">
            <a:off x="5715000" y="2743200"/>
            <a:ext cx="533400" cy="609600"/>
          </a:xfrm>
          <a:prstGeom prst="line">
            <a:avLst/>
          </a:prstGeom>
          <a:noFill/>
          <a:ln w="12700">
            <a:solidFill>
              <a:schemeClr val="tx1"/>
            </a:solidFill>
            <a:round/>
            <a:headEnd type="none" w="sm" len="sm"/>
            <a:tailEnd type="triangle" w="sm" len="sm"/>
          </a:ln>
        </p:spPr>
        <p:txBody>
          <a:bodyPr/>
          <a:lstStyle/>
          <a:p>
            <a:endParaRPr lang="en-US"/>
          </a:p>
        </p:txBody>
      </p:sp>
      <p:sp>
        <p:nvSpPr>
          <p:cNvPr id="26644" name="Line 38"/>
          <p:cNvSpPr>
            <a:spLocks noChangeShapeType="1"/>
          </p:cNvSpPr>
          <p:nvPr/>
        </p:nvSpPr>
        <p:spPr bwMode="auto">
          <a:xfrm>
            <a:off x="5715000" y="2971800"/>
            <a:ext cx="533400" cy="609600"/>
          </a:xfrm>
          <a:prstGeom prst="line">
            <a:avLst/>
          </a:prstGeom>
          <a:noFill/>
          <a:ln w="12700">
            <a:solidFill>
              <a:schemeClr val="tx1"/>
            </a:solidFill>
            <a:round/>
            <a:headEnd type="none" w="sm" len="sm"/>
            <a:tailEnd type="triangle" w="sm" len="sm"/>
          </a:ln>
        </p:spPr>
        <p:txBody>
          <a:bodyPr/>
          <a:lstStyle/>
          <a:p>
            <a:endParaRPr lang="en-US"/>
          </a:p>
        </p:txBody>
      </p:sp>
      <p:sp>
        <p:nvSpPr>
          <p:cNvPr id="26645" name="AutoShape 39"/>
          <p:cNvSpPr>
            <a:spLocks noChangeArrowheads="1"/>
          </p:cNvSpPr>
          <p:nvPr/>
        </p:nvSpPr>
        <p:spPr bwMode="auto">
          <a:xfrm>
            <a:off x="4876800" y="3505200"/>
            <a:ext cx="838200" cy="1143000"/>
          </a:xfrm>
          <a:prstGeom prst="flowChartProcess">
            <a:avLst/>
          </a:prstGeom>
          <a:solidFill>
            <a:srgbClr val="FFFF99"/>
          </a:solidFill>
          <a:ln w="12700">
            <a:solidFill>
              <a:schemeClr val="tx1"/>
            </a:solidFill>
            <a:miter lim="800000"/>
            <a:headEnd type="none" w="sm" len="sm"/>
            <a:tailEnd type="none" w="sm" len="sm"/>
          </a:ln>
        </p:spPr>
        <p:txBody>
          <a:bodyPr wrap="none" anchor="ctr"/>
          <a:lstStyle/>
          <a:p>
            <a:r>
              <a:rPr lang="en-US"/>
              <a:t>Fixed</a:t>
            </a:r>
          </a:p>
          <a:p>
            <a:r>
              <a:rPr lang="en-US"/>
              <a:t>Assets</a:t>
            </a:r>
          </a:p>
          <a:p>
            <a:r>
              <a:rPr lang="en-US"/>
              <a:t>Interest</a:t>
            </a:r>
          </a:p>
          <a:p>
            <a:r>
              <a:rPr lang="en-US"/>
              <a:t>Capitalized</a:t>
            </a:r>
          </a:p>
          <a:p>
            <a:r>
              <a:rPr lang="en-US"/>
              <a:t>Fees and</a:t>
            </a:r>
          </a:p>
          <a:p>
            <a:r>
              <a:rPr lang="en-US"/>
              <a:t>Other</a:t>
            </a:r>
          </a:p>
        </p:txBody>
      </p:sp>
      <p:sp>
        <p:nvSpPr>
          <p:cNvPr id="26646" name="Line 45"/>
          <p:cNvSpPr>
            <a:spLocks noChangeShapeType="1"/>
          </p:cNvSpPr>
          <p:nvPr/>
        </p:nvSpPr>
        <p:spPr bwMode="auto">
          <a:xfrm>
            <a:off x="7162800" y="4495800"/>
            <a:ext cx="0" cy="762000"/>
          </a:xfrm>
          <a:prstGeom prst="line">
            <a:avLst/>
          </a:prstGeom>
          <a:noFill/>
          <a:ln w="12700">
            <a:solidFill>
              <a:schemeClr val="tx1"/>
            </a:solidFill>
            <a:round/>
            <a:headEnd type="none" w="sm" len="sm"/>
            <a:tailEnd type="triangle" w="sm" len="sm"/>
          </a:ln>
        </p:spPr>
        <p:txBody>
          <a:bodyPr/>
          <a:lstStyle/>
          <a:p>
            <a:endParaRPr lang="en-US"/>
          </a:p>
        </p:txBody>
      </p:sp>
      <p:sp>
        <p:nvSpPr>
          <p:cNvPr id="26647" name="Line 46"/>
          <p:cNvSpPr>
            <a:spLocks noChangeShapeType="1"/>
          </p:cNvSpPr>
          <p:nvPr/>
        </p:nvSpPr>
        <p:spPr bwMode="auto">
          <a:xfrm>
            <a:off x="4572000" y="1676400"/>
            <a:ext cx="1524000" cy="0"/>
          </a:xfrm>
          <a:prstGeom prst="line">
            <a:avLst/>
          </a:prstGeom>
          <a:noFill/>
          <a:ln w="12700">
            <a:solidFill>
              <a:schemeClr val="tx1"/>
            </a:solidFill>
            <a:round/>
            <a:headEnd type="none" w="sm" len="sm"/>
            <a:tailEnd type="triangle" w="sm" len="sm"/>
          </a:ln>
        </p:spPr>
        <p:txBody>
          <a:bodyPr/>
          <a:lstStyle/>
          <a:p>
            <a:endParaRPr lang="en-US"/>
          </a:p>
        </p:txBody>
      </p:sp>
      <p:sp>
        <p:nvSpPr>
          <p:cNvPr id="26648" name="Line 48"/>
          <p:cNvSpPr>
            <a:spLocks noChangeShapeType="1"/>
          </p:cNvSpPr>
          <p:nvPr/>
        </p:nvSpPr>
        <p:spPr bwMode="auto">
          <a:xfrm flipH="1">
            <a:off x="4038600" y="2971800"/>
            <a:ext cx="838200" cy="1066800"/>
          </a:xfrm>
          <a:prstGeom prst="line">
            <a:avLst/>
          </a:prstGeom>
          <a:noFill/>
          <a:ln w="12700">
            <a:solidFill>
              <a:schemeClr val="tx1"/>
            </a:solidFill>
            <a:round/>
            <a:headEnd type="none" w="sm" len="sm"/>
            <a:tailEnd type="triangle" w="sm" len="sm"/>
          </a:ln>
        </p:spPr>
        <p:txBody>
          <a:bodyPr/>
          <a:lstStyle/>
          <a:p>
            <a:endParaRPr lang="en-US"/>
          </a:p>
        </p:txBody>
      </p:sp>
      <p:sp>
        <p:nvSpPr>
          <p:cNvPr id="26649" name="Line 49"/>
          <p:cNvSpPr>
            <a:spLocks noChangeShapeType="1"/>
          </p:cNvSpPr>
          <p:nvPr/>
        </p:nvSpPr>
        <p:spPr bwMode="auto">
          <a:xfrm flipV="1">
            <a:off x="3962400" y="4038600"/>
            <a:ext cx="914400" cy="533400"/>
          </a:xfrm>
          <a:prstGeom prst="line">
            <a:avLst/>
          </a:prstGeom>
          <a:noFill/>
          <a:ln w="12700">
            <a:solidFill>
              <a:schemeClr val="tx1"/>
            </a:solidFill>
            <a:round/>
            <a:headEnd type="none" w="sm" len="sm"/>
            <a:tailEnd type="triangle" w="sm" len="sm"/>
          </a:ln>
        </p:spPr>
        <p:txBody>
          <a:bodyPr/>
          <a:lstStyle/>
          <a:p>
            <a:endParaRPr lang="en-US"/>
          </a:p>
        </p:txBody>
      </p:sp>
      <p:sp>
        <p:nvSpPr>
          <p:cNvPr id="26650" name="Line 50"/>
          <p:cNvSpPr>
            <a:spLocks noChangeShapeType="1"/>
          </p:cNvSpPr>
          <p:nvPr/>
        </p:nvSpPr>
        <p:spPr bwMode="auto">
          <a:xfrm>
            <a:off x="1600200" y="3810000"/>
            <a:ext cx="838200" cy="152400"/>
          </a:xfrm>
          <a:prstGeom prst="line">
            <a:avLst/>
          </a:prstGeom>
          <a:noFill/>
          <a:ln w="12700">
            <a:solidFill>
              <a:schemeClr val="tx1"/>
            </a:solidFill>
            <a:round/>
            <a:headEnd type="none" w="sm" len="sm"/>
            <a:tailEnd type="triangle" w="sm" len="sm"/>
          </a:ln>
        </p:spPr>
        <p:txBody>
          <a:bodyPr/>
          <a:lstStyle/>
          <a:p>
            <a:endParaRPr lang="en-US"/>
          </a:p>
        </p:txBody>
      </p:sp>
      <p:sp>
        <p:nvSpPr>
          <p:cNvPr id="26651" name="Line 51"/>
          <p:cNvSpPr>
            <a:spLocks noChangeShapeType="1"/>
          </p:cNvSpPr>
          <p:nvPr/>
        </p:nvSpPr>
        <p:spPr bwMode="auto">
          <a:xfrm flipV="1">
            <a:off x="1676400" y="2514600"/>
            <a:ext cx="381000" cy="4572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Project Model versus LBO Acquisition Model</a:t>
            </a:r>
          </a:p>
        </p:txBody>
      </p:sp>
      <p:sp>
        <p:nvSpPr>
          <p:cNvPr id="27651" name="Rectangle 3"/>
          <p:cNvSpPr>
            <a:spLocks noGrp="1" noChangeArrowheads="1"/>
          </p:cNvSpPr>
          <p:nvPr>
            <p:ph type="body" idx="1"/>
          </p:nvPr>
        </p:nvSpPr>
        <p:spPr/>
        <p:txBody>
          <a:bodyPr/>
          <a:lstStyle/>
          <a:p>
            <a:r>
              <a:rPr lang="en-US" smtClean="0"/>
              <a:t>No detailed capital expenditure budget by months and interest during construction</a:t>
            </a:r>
          </a:p>
          <a:p>
            <a:r>
              <a:rPr lang="en-US" smtClean="0"/>
              <a:t>Modeling of terminal value and debt outstanding remaining explicit forecast period that is covered by the terminal value</a:t>
            </a:r>
          </a:p>
          <a:p>
            <a:r>
              <a:rPr lang="en-US" smtClean="0"/>
              <a:t>Development of pro-forma balance sheet to begin the model from the sources and uses statement</a:t>
            </a:r>
          </a:p>
          <a:p>
            <a:r>
              <a:rPr lang="en-US" smtClean="0"/>
              <a:t>Cash flow to debt ratios and valuation ratios to establish terminal value</a:t>
            </a:r>
          </a:p>
          <a:p>
            <a:endParaRPr lang="en-US" smtClean="0"/>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1800" smtClean="0"/>
              <a:t>Model Sheets in Project Finance Model</a:t>
            </a:r>
          </a:p>
        </p:txBody>
      </p:sp>
      <p:sp>
        <p:nvSpPr>
          <p:cNvPr id="28675" name="AutoShape 3"/>
          <p:cNvSpPr>
            <a:spLocks noChangeArrowheads="1"/>
          </p:cNvSpPr>
          <p:nvPr/>
        </p:nvSpPr>
        <p:spPr bwMode="invGray">
          <a:xfrm>
            <a:off x="685800" y="1143000"/>
            <a:ext cx="2209800" cy="14478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Inputs – </a:t>
            </a:r>
            <a:endParaRPr lang="en-US" sz="2000" b="1" i="1">
              <a:solidFill>
                <a:schemeClr val="bg1"/>
              </a:solidFill>
              <a:latin typeface="Times New Roman" pitchFamily="18" charset="0"/>
            </a:endParaRPr>
          </a:p>
          <a:p>
            <a:pPr>
              <a:spcBef>
                <a:spcPct val="20000"/>
              </a:spcBef>
              <a:buClr>
                <a:schemeClr val="tx2"/>
              </a:buClr>
            </a:pPr>
            <a:r>
              <a:rPr lang="en-US" sz="1600" i="1">
                <a:solidFill>
                  <a:schemeClr val="bg1"/>
                </a:solidFill>
                <a:latin typeface="Times New Roman" pitchFamily="18" charset="0"/>
              </a:rPr>
              <a:t>Prices, Costs, Capacity,</a:t>
            </a:r>
          </a:p>
          <a:p>
            <a:pPr>
              <a:spcBef>
                <a:spcPct val="20000"/>
              </a:spcBef>
              <a:buClr>
                <a:schemeClr val="tx2"/>
              </a:buClr>
            </a:pPr>
            <a:r>
              <a:rPr lang="en-US" sz="1600" i="1">
                <a:solidFill>
                  <a:schemeClr val="bg1"/>
                </a:solidFill>
                <a:latin typeface="Times New Roman" pitchFamily="18" charset="0"/>
              </a:rPr>
              <a:t>Technical Parameters</a:t>
            </a:r>
          </a:p>
        </p:txBody>
      </p:sp>
      <p:sp>
        <p:nvSpPr>
          <p:cNvPr id="28676" name="AutoShape 4"/>
          <p:cNvSpPr>
            <a:spLocks noChangeArrowheads="1"/>
          </p:cNvSpPr>
          <p:nvPr/>
        </p:nvSpPr>
        <p:spPr bwMode="invGray">
          <a:xfrm>
            <a:off x="609600" y="2895600"/>
            <a:ext cx="2362200" cy="14478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Working Sheet</a:t>
            </a:r>
            <a:r>
              <a:rPr lang="en-US" sz="2000" b="1" i="1">
                <a:solidFill>
                  <a:schemeClr val="bg1"/>
                </a:solidFill>
                <a:latin typeface="Times New Roman" pitchFamily="18" charset="0"/>
              </a:rPr>
              <a:t> to</a:t>
            </a:r>
          </a:p>
          <a:p>
            <a:pPr>
              <a:spcBef>
                <a:spcPct val="20000"/>
              </a:spcBef>
              <a:buClr>
                <a:schemeClr val="tx2"/>
              </a:buClr>
            </a:pPr>
            <a:r>
              <a:rPr lang="en-US" sz="1600" i="1">
                <a:solidFill>
                  <a:schemeClr val="bg1"/>
                </a:solidFill>
                <a:latin typeface="Times New Roman" pitchFamily="18" charset="0"/>
              </a:rPr>
              <a:t>Derive Revenues Expenses </a:t>
            </a:r>
          </a:p>
          <a:p>
            <a:pPr>
              <a:spcBef>
                <a:spcPct val="20000"/>
              </a:spcBef>
              <a:buClr>
                <a:schemeClr val="tx2"/>
              </a:buClr>
            </a:pPr>
            <a:r>
              <a:rPr lang="en-US" sz="1600" i="1">
                <a:solidFill>
                  <a:schemeClr val="bg1"/>
                </a:solidFill>
                <a:latin typeface="Times New Roman" pitchFamily="18" charset="0"/>
              </a:rPr>
              <a:t>and  Working Capital</a:t>
            </a:r>
          </a:p>
        </p:txBody>
      </p:sp>
      <p:sp>
        <p:nvSpPr>
          <p:cNvPr id="28677" name="AutoShape 5"/>
          <p:cNvSpPr>
            <a:spLocks noChangeArrowheads="1"/>
          </p:cNvSpPr>
          <p:nvPr/>
        </p:nvSpPr>
        <p:spPr bwMode="invGray">
          <a:xfrm>
            <a:off x="3810000" y="4419600"/>
            <a:ext cx="2819400" cy="15240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Annual Financials –</a:t>
            </a:r>
          </a:p>
          <a:p>
            <a:pPr>
              <a:spcBef>
                <a:spcPct val="20000"/>
              </a:spcBef>
              <a:buClr>
                <a:schemeClr val="tx2"/>
              </a:buClr>
            </a:pPr>
            <a:r>
              <a:rPr lang="en-US" sz="1600" b="1" i="1">
                <a:solidFill>
                  <a:schemeClr val="bg1"/>
                </a:solidFill>
                <a:latin typeface="Times New Roman" pitchFamily="18" charset="0"/>
              </a:rPr>
              <a:t>Income Statement, Cash Flow – </a:t>
            </a:r>
          </a:p>
          <a:p>
            <a:pPr>
              <a:spcBef>
                <a:spcPct val="20000"/>
              </a:spcBef>
              <a:buClr>
                <a:schemeClr val="tx2"/>
              </a:buClr>
            </a:pPr>
            <a:r>
              <a:rPr lang="en-US" sz="1600" b="1" i="1">
                <a:solidFill>
                  <a:schemeClr val="bg1"/>
                </a:solidFill>
                <a:latin typeface="Times New Roman" pitchFamily="18" charset="0"/>
              </a:rPr>
              <a:t>CASH WATERFALL</a:t>
            </a:r>
          </a:p>
          <a:p>
            <a:pPr>
              <a:spcBef>
                <a:spcPct val="20000"/>
              </a:spcBef>
              <a:buClr>
                <a:schemeClr val="tx2"/>
              </a:buClr>
            </a:pPr>
            <a:r>
              <a:rPr lang="en-US" sz="1600" b="1" i="1">
                <a:solidFill>
                  <a:schemeClr val="bg1"/>
                </a:solidFill>
                <a:latin typeface="Times New Roman" pitchFamily="18" charset="0"/>
              </a:rPr>
              <a:t>and Balance Sheet</a:t>
            </a:r>
          </a:p>
        </p:txBody>
      </p:sp>
      <p:sp>
        <p:nvSpPr>
          <p:cNvPr id="28678" name="AutoShape 6"/>
          <p:cNvSpPr>
            <a:spLocks noChangeArrowheads="1"/>
          </p:cNvSpPr>
          <p:nvPr/>
        </p:nvSpPr>
        <p:spPr bwMode="invGray">
          <a:xfrm>
            <a:off x="6858000" y="2667000"/>
            <a:ext cx="1905000" cy="16764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Outputs – </a:t>
            </a:r>
          </a:p>
          <a:p>
            <a:pPr>
              <a:spcBef>
                <a:spcPct val="20000"/>
              </a:spcBef>
              <a:buClr>
                <a:schemeClr val="tx2"/>
              </a:buClr>
            </a:pPr>
            <a:r>
              <a:rPr lang="en-US" sz="1600" b="1" i="1">
                <a:solidFill>
                  <a:schemeClr val="bg1"/>
                </a:solidFill>
                <a:latin typeface="Times New Roman" pitchFamily="18" charset="0"/>
              </a:rPr>
              <a:t>Free Cash Flow,</a:t>
            </a:r>
          </a:p>
          <a:p>
            <a:pPr>
              <a:spcBef>
                <a:spcPct val="20000"/>
              </a:spcBef>
              <a:buClr>
                <a:schemeClr val="tx2"/>
              </a:buClr>
            </a:pPr>
            <a:r>
              <a:rPr lang="en-US" sz="1600" b="1" i="1">
                <a:solidFill>
                  <a:schemeClr val="bg1"/>
                </a:solidFill>
                <a:latin typeface="Times New Roman" pitchFamily="18" charset="0"/>
              </a:rPr>
              <a:t>Equity Cash Flow</a:t>
            </a:r>
          </a:p>
          <a:p>
            <a:pPr>
              <a:spcBef>
                <a:spcPct val="20000"/>
              </a:spcBef>
              <a:buClr>
                <a:schemeClr val="tx2"/>
              </a:buClr>
            </a:pPr>
            <a:r>
              <a:rPr lang="en-US" sz="1600" b="1" i="1">
                <a:solidFill>
                  <a:schemeClr val="bg1"/>
                </a:solidFill>
                <a:latin typeface="Times New Roman" pitchFamily="18" charset="0"/>
              </a:rPr>
              <a:t>Value (IRR), DSCR</a:t>
            </a:r>
          </a:p>
        </p:txBody>
      </p:sp>
      <p:sp>
        <p:nvSpPr>
          <p:cNvPr id="28679" name="AutoShape 7"/>
          <p:cNvSpPr>
            <a:spLocks noChangeArrowheads="1"/>
          </p:cNvSpPr>
          <p:nvPr/>
        </p:nvSpPr>
        <p:spPr bwMode="invGray">
          <a:xfrm>
            <a:off x="3733800" y="1066800"/>
            <a:ext cx="2743200" cy="16002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Debt Schedule –</a:t>
            </a:r>
          </a:p>
          <a:p>
            <a:pPr>
              <a:spcBef>
                <a:spcPct val="20000"/>
              </a:spcBef>
              <a:buClr>
                <a:schemeClr val="tx2"/>
              </a:buClr>
            </a:pPr>
            <a:r>
              <a:rPr lang="en-US" sz="1600" i="1">
                <a:solidFill>
                  <a:schemeClr val="bg1"/>
                </a:solidFill>
                <a:latin typeface="Times New Roman" pitchFamily="18" charset="0"/>
              </a:rPr>
              <a:t>Debt Balance From </a:t>
            </a:r>
          </a:p>
          <a:p>
            <a:pPr>
              <a:spcBef>
                <a:spcPct val="20000"/>
              </a:spcBef>
              <a:buClr>
                <a:schemeClr val="tx2"/>
              </a:buClr>
            </a:pPr>
            <a:r>
              <a:rPr lang="en-US" sz="1600" i="1">
                <a:solidFill>
                  <a:schemeClr val="bg1"/>
                </a:solidFill>
                <a:latin typeface="Times New Roman" pitchFamily="18" charset="0"/>
              </a:rPr>
              <a:t>Drawdown Debt Balance, </a:t>
            </a:r>
          </a:p>
          <a:p>
            <a:pPr>
              <a:spcBef>
                <a:spcPct val="20000"/>
              </a:spcBef>
              <a:buClr>
                <a:schemeClr val="tx2"/>
              </a:buClr>
            </a:pPr>
            <a:r>
              <a:rPr lang="en-US" sz="1600" i="1">
                <a:solidFill>
                  <a:schemeClr val="bg1"/>
                </a:solidFill>
                <a:latin typeface="Times New Roman" pitchFamily="18" charset="0"/>
              </a:rPr>
              <a:t>Interest Expense</a:t>
            </a:r>
          </a:p>
        </p:txBody>
      </p:sp>
      <p:sp>
        <p:nvSpPr>
          <p:cNvPr id="28680" name="AutoShape 8"/>
          <p:cNvSpPr>
            <a:spLocks noChangeArrowheads="1"/>
          </p:cNvSpPr>
          <p:nvPr/>
        </p:nvSpPr>
        <p:spPr bwMode="invGray">
          <a:xfrm>
            <a:off x="457200" y="4572000"/>
            <a:ext cx="2819400" cy="16764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Source and</a:t>
            </a:r>
          </a:p>
          <a:p>
            <a:pPr>
              <a:spcBef>
                <a:spcPct val="20000"/>
              </a:spcBef>
              <a:buClr>
                <a:schemeClr val="tx2"/>
              </a:buClr>
            </a:pPr>
            <a:r>
              <a:rPr lang="en-US" sz="2400" b="1" i="1">
                <a:solidFill>
                  <a:schemeClr val="bg1"/>
                </a:solidFill>
                <a:latin typeface="Times New Roman" pitchFamily="18" charset="0"/>
              </a:rPr>
              <a:t>Use of Funds – </a:t>
            </a:r>
          </a:p>
          <a:p>
            <a:pPr>
              <a:spcBef>
                <a:spcPct val="20000"/>
              </a:spcBef>
              <a:buClr>
                <a:schemeClr val="tx2"/>
              </a:buClr>
            </a:pPr>
            <a:r>
              <a:rPr lang="en-US" sz="1600" i="1">
                <a:solidFill>
                  <a:schemeClr val="bg1"/>
                </a:solidFill>
                <a:latin typeface="Times New Roman" pitchFamily="18" charset="0"/>
              </a:rPr>
              <a:t>Draw down, IDC, Equity Issues </a:t>
            </a:r>
          </a:p>
          <a:p>
            <a:pPr>
              <a:spcBef>
                <a:spcPct val="20000"/>
              </a:spcBef>
              <a:buClr>
                <a:schemeClr val="tx2"/>
              </a:buClr>
            </a:pPr>
            <a:r>
              <a:rPr lang="en-US" sz="1600" i="1">
                <a:solidFill>
                  <a:schemeClr val="bg1"/>
                </a:solidFill>
                <a:latin typeface="Times New Roman" pitchFamily="18" charset="0"/>
              </a:rPr>
              <a:t>and Capital Expenditures</a:t>
            </a:r>
          </a:p>
        </p:txBody>
      </p:sp>
      <p:sp>
        <p:nvSpPr>
          <p:cNvPr id="28681" name="AutoShape 9"/>
          <p:cNvSpPr>
            <a:spLocks noChangeArrowheads="1"/>
          </p:cNvSpPr>
          <p:nvPr/>
        </p:nvSpPr>
        <p:spPr bwMode="invGray">
          <a:xfrm>
            <a:off x="3733800" y="2895600"/>
            <a:ext cx="2819400" cy="11430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Depreciation –</a:t>
            </a:r>
          </a:p>
          <a:p>
            <a:pPr>
              <a:spcBef>
                <a:spcPct val="20000"/>
              </a:spcBef>
              <a:buClr>
                <a:schemeClr val="tx2"/>
              </a:buClr>
            </a:pPr>
            <a:r>
              <a:rPr lang="en-US" sz="1600" b="1" i="1">
                <a:solidFill>
                  <a:schemeClr val="bg1"/>
                </a:solidFill>
                <a:latin typeface="Times New Roman" pitchFamily="18" charset="0"/>
              </a:rPr>
              <a:t>Depreciation Expense</a:t>
            </a:r>
          </a:p>
          <a:p>
            <a:pPr>
              <a:spcBef>
                <a:spcPct val="20000"/>
              </a:spcBef>
              <a:buClr>
                <a:schemeClr val="tx2"/>
              </a:buClr>
            </a:pPr>
            <a:r>
              <a:rPr lang="en-US" sz="1600" b="1" i="1">
                <a:solidFill>
                  <a:schemeClr val="bg1"/>
                </a:solidFill>
                <a:latin typeface="Times New Roman" pitchFamily="18" charset="0"/>
              </a:rPr>
              <a:t>Plant Balance</a:t>
            </a:r>
          </a:p>
        </p:txBody>
      </p:sp>
      <p:sp>
        <p:nvSpPr>
          <p:cNvPr id="28682" name="Line 10"/>
          <p:cNvSpPr>
            <a:spLocks noChangeShapeType="1"/>
          </p:cNvSpPr>
          <p:nvPr/>
        </p:nvSpPr>
        <p:spPr bwMode="auto">
          <a:xfrm>
            <a:off x="1981200" y="2438400"/>
            <a:ext cx="0" cy="457200"/>
          </a:xfrm>
          <a:prstGeom prst="line">
            <a:avLst/>
          </a:prstGeom>
          <a:noFill/>
          <a:ln w="12700">
            <a:solidFill>
              <a:schemeClr val="tx1"/>
            </a:solidFill>
            <a:round/>
            <a:headEnd type="none" w="sm" len="sm"/>
            <a:tailEnd type="triangle" w="sm" len="sm"/>
          </a:ln>
        </p:spPr>
        <p:txBody>
          <a:bodyPr/>
          <a:lstStyle/>
          <a:p>
            <a:endParaRPr lang="en-US"/>
          </a:p>
        </p:txBody>
      </p:sp>
      <p:sp>
        <p:nvSpPr>
          <p:cNvPr id="28683" name="Line 11"/>
          <p:cNvSpPr>
            <a:spLocks noChangeShapeType="1"/>
          </p:cNvSpPr>
          <p:nvPr/>
        </p:nvSpPr>
        <p:spPr bwMode="auto">
          <a:xfrm>
            <a:off x="2362200" y="4114800"/>
            <a:ext cx="0" cy="381000"/>
          </a:xfrm>
          <a:prstGeom prst="line">
            <a:avLst/>
          </a:prstGeom>
          <a:noFill/>
          <a:ln w="12700">
            <a:solidFill>
              <a:schemeClr val="tx1"/>
            </a:solidFill>
            <a:round/>
            <a:headEnd type="none" w="sm" len="sm"/>
            <a:tailEnd type="triangle" w="sm" len="sm"/>
          </a:ln>
        </p:spPr>
        <p:txBody>
          <a:bodyPr/>
          <a:lstStyle/>
          <a:p>
            <a:endParaRPr lang="en-US"/>
          </a:p>
        </p:txBody>
      </p:sp>
      <p:sp>
        <p:nvSpPr>
          <p:cNvPr id="28684" name="Line 12"/>
          <p:cNvSpPr>
            <a:spLocks noChangeShapeType="1"/>
          </p:cNvSpPr>
          <p:nvPr/>
        </p:nvSpPr>
        <p:spPr bwMode="auto">
          <a:xfrm flipV="1">
            <a:off x="3048000" y="2514600"/>
            <a:ext cx="685800" cy="2057400"/>
          </a:xfrm>
          <a:prstGeom prst="line">
            <a:avLst/>
          </a:prstGeom>
          <a:noFill/>
          <a:ln w="12700">
            <a:solidFill>
              <a:schemeClr val="tx1"/>
            </a:solidFill>
            <a:round/>
            <a:headEnd type="none" w="sm" len="sm"/>
            <a:tailEnd type="triangle" w="sm" len="sm"/>
          </a:ln>
        </p:spPr>
        <p:txBody>
          <a:bodyPr/>
          <a:lstStyle/>
          <a:p>
            <a:endParaRPr lang="en-US"/>
          </a:p>
        </p:txBody>
      </p:sp>
      <p:sp>
        <p:nvSpPr>
          <p:cNvPr id="28685" name="Line 13"/>
          <p:cNvSpPr>
            <a:spLocks noChangeShapeType="1"/>
          </p:cNvSpPr>
          <p:nvPr/>
        </p:nvSpPr>
        <p:spPr bwMode="auto">
          <a:xfrm flipV="1">
            <a:off x="3276600" y="3733800"/>
            <a:ext cx="457200" cy="1066800"/>
          </a:xfrm>
          <a:prstGeom prst="line">
            <a:avLst/>
          </a:prstGeom>
          <a:noFill/>
          <a:ln w="12700">
            <a:solidFill>
              <a:schemeClr val="tx1"/>
            </a:solidFill>
            <a:round/>
            <a:headEnd type="none" w="sm" len="sm"/>
            <a:tailEnd type="triangle" w="sm" len="sm"/>
          </a:ln>
        </p:spPr>
        <p:txBody>
          <a:bodyPr/>
          <a:lstStyle/>
          <a:p>
            <a:endParaRPr lang="en-US"/>
          </a:p>
        </p:txBody>
      </p:sp>
      <p:sp>
        <p:nvSpPr>
          <p:cNvPr id="28686" name="Line 14"/>
          <p:cNvSpPr>
            <a:spLocks noChangeShapeType="1"/>
          </p:cNvSpPr>
          <p:nvPr/>
        </p:nvSpPr>
        <p:spPr bwMode="auto">
          <a:xfrm>
            <a:off x="3276600" y="5105400"/>
            <a:ext cx="533400" cy="0"/>
          </a:xfrm>
          <a:prstGeom prst="line">
            <a:avLst/>
          </a:prstGeom>
          <a:noFill/>
          <a:ln w="28575">
            <a:solidFill>
              <a:schemeClr val="tx1"/>
            </a:solidFill>
            <a:round/>
            <a:headEnd type="none" w="sm" len="sm"/>
            <a:tailEnd type="triangle" w="sm" len="sm"/>
          </a:ln>
        </p:spPr>
        <p:txBody>
          <a:bodyPr/>
          <a:lstStyle/>
          <a:p>
            <a:endParaRPr lang="en-US"/>
          </a:p>
        </p:txBody>
      </p:sp>
      <p:sp>
        <p:nvSpPr>
          <p:cNvPr id="28687" name="Line 15"/>
          <p:cNvSpPr>
            <a:spLocks noChangeShapeType="1"/>
          </p:cNvSpPr>
          <p:nvPr/>
        </p:nvSpPr>
        <p:spPr bwMode="auto">
          <a:xfrm>
            <a:off x="5562600" y="3886200"/>
            <a:ext cx="0" cy="457200"/>
          </a:xfrm>
          <a:prstGeom prst="line">
            <a:avLst/>
          </a:prstGeom>
          <a:noFill/>
          <a:ln w="25400">
            <a:solidFill>
              <a:schemeClr val="tx1"/>
            </a:solidFill>
            <a:round/>
            <a:headEnd type="none" w="sm" len="sm"/>
            <a:tailEnd type="triangle" w="sm" len="sm"/>
          </a:ln>
        </p:spPr>
        <p:txBody>
          <a:bodyPr/>
          <a:lstStyle/>
          <a:p>
            <a:endParaRPr lang="en-US"/>
          </a:p>
        </p:txBody>
      </p:sp>
      <p:sp>
        <p:nvSpPr>
          <p:cNvPr id="28688" name="Line 16"/>
          <p:cNvSpPr>
            <a:spLocks noChangeShapeType="1"/>
          </p:cNvSpPr>
          <p:nvPr/>
        </p:nvSpPr>
        <p:spPr bwMode="auto">
          <a:xfrm>
            <a:off x="6172200" y="2362200"/>
            <a:ext cx="0" cy="1981200"/>
          </a:xfrm>
          <a:prstGeom prst="line">
            <a:avLst/>
          </a:prstGeom>
          <a:noFill/>
          <a:ln w="25400">
            <a:solidFill>
              <a:schemeClr val="tx1"/>
            </a:solidFill>
            <a:round/>
            <a:headEnd type="none" w="sm" len="sm"/>
            <a:tailEnd type="triangle" w="sm" len="sm"/>
          </a:ln>
        </p:spPr>
        <p:txBody>
          <a:bodyPr/>
          <a:lstStyle/>
          <a:p>
            <a:endParaRPr lang="en-US"/>
          </a:p>
        </p:txBody>
      </p:sp>
      <p:sp>
        <p:nvSpPr>
          <p:cNvPr id="28689" name="Line 17"/>
          <p:cNvSpPr>
            <a:spLocks noChangeShapeType="1"/>
          </p:cNvSpPr>
          <p:nvPr/>
        </p:nvSpPr>
        <p:spPr bwMode="auto">
          <a:xfrm flipV="1">
            <a:off x="6629400" y="4343400"/>
            <a:ext cx="533400" cy="9144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LBO Model Structure</a:t>
            </a:r>
          </a:p>
        </p:txBody>
      </p:sp>
      <p:sp>
        <p:nvSpPr>
          <p:cNvPr id="29699" name="Rectangle 3"/>
          <p:cNvSpPr>
            <a:spLocks noGrp="1" noChangeArrowheads="1"/>
          </p:cNvSpPr>
          <p:nvPr>
            <p:ph type="body" idx="1"/>
          </p:nvPr>
        </p:nvSpPr>
        <p:spPr/>
        <p:txBody>
          <a:bodyPr/>
          <a:lstStyle/>
          <a:p>
            <a:pPr>
              <a:lnSpc>
                <a:spcPct val="80000"/>
              </a:lnSpc>
            </a:pPr>
            <a:r>
              <a:rPr lang="en-029" sz="1600" smtClean="0"/>
              <a:t>Model Structure is Essential in Modelling Acquisition</a:t>
            </a:r>
          </a:p>
          <a:p>
            <a:pPr lvl="1">
              <a:lnSpc>
                <a:spcPct val="80000"/>
              </a:lnSpc>
            </a:pPr>
            <a:r>
              <a:rPr lang="en-029" sz="1600" smtClean="0"/>
              <a:t>Begin with history and drivers as in corporate model</a:t>
            </a:r>
          </a:p>
          <a:p>
            <a:pPr lvl="1">
              <a:lnSpc>
                <a:spcPct val="80000"/>
              </a:lnSpc>
            </a:pPr>
            <a:r>
              <a:rPr lang="en-029" sz="1600" smtClean="0"/>
              <a:t>Work through acquisition transaction and compute</a:t>
            </a:r>
          </a:p>
          <a:p>
            <a:pPr lvl="2">
              <a:lnSpc>
                <a:spcPct val="80000"/>
              </a:lnSpc>
            </a:pPr>
            <a:r>
              <a:rPr lang="en-029" sz="1400" smtClean="0"/>
              <a:t>Purchase Price</a:t>
            </a:r>
          </a:p>
          <a:p>
            <a:pPr lvl="2">
              <a:lnSpc>
                <a:spcPct val="80000"/>
              </a:lnSpc>
            </a:pPr>
            <a:r>
              <a:rPr lang="en-029" sz="1400" smtClean="0"/>
              <a:t>Consideration</a:t>
            </a:r>
          </a:p>
          <a:p>
            <a:pPr lvl="2">
              <a:lnSpc>
                <a:spcPct val="80000"/>
              </a:lnSpc>
            </a:pPr>
            <a:r>
              <a:rPr lang="en-029" sz="1400" smtClean="0"/>
              <a:t>Sources and Uses of Cash</a:t>
            </a:r>
          </a:p>
          <a:p>
            <a:pPr lvl="2">
              <a:lnSpc>
                <a:spcPct val="80000"/>
              </a:lnSpc>
            </a:pPr>
            <a:r>
              <a:rPr lang="en-029" sz="1400" smtClean="0"/>
              <a:t>Transaction Multiples</a:t>
            </a:r>
          </a:p>
          <a:p>
            <a:pPr lvl="2">
              <a:lnSpc>
                <a:spcPct val="80000"/>
              </a:lnSpc>
            </a:pPr>
            <a:r>
              <a:rPr lang="en-029" sz="1400" smtClean="0"/>
              <a:t>Goodwill</a:t>
            </a:r>
          </a:p>
          <a:p>
            <a:pPr lvl="2">
              <a:lnSpc>
                <a:spcPct val="80000"/>
              </a:lnSpc>
            </a:pPr>
            <a:r>
              <a:rPr lang="en-029" sz="1400" smtClean="0"/>
              <a:t>Pro Forma Balance Sheet</a:t>
            </a:r>
          </a:p>
          <a:p>
            <a:pPr lvl="2">
              <a:lnSpc>
                <a:spcPct val="80000"/>
              </a:lnSpc>
            </a:pPr>
            <a:r>
              <a:rPr lang="en-029" sz="1400" smtClean="0"/>
              <a:t>Terminal Proceeds and Exit Multiple</a:t>
            </a:r>
          </a:p>
          <a:p>
            <a:pPr lvl="1">
              <a:lnSpc>
                <a:spcPct val="80000"/>
              </a:lnSpc>
            </a:pPr>
            <a:r>
              <a:rPr lang="en-029" sz="1600" smtClean="0"/>
              <a:t>Compute debt schedule from the uses and sources of funds</a:t>
            </a:r>
          </a:p>
          <a:p>
            <a:pPr lvl="1">
              <a:lnSpc>
                <a:spcPct val="80000"/>
              </a:lnSpc>
            </a:pPr>
            <a:r>
              <a:rPr lang="en-029" sz="1600" smtClean="0"/>
              <a:t>Profit and loss statement is relatively simple</a:t>
            </a:r>
          </a:p>
          <a:p>
            <a:pPr lvl="1">
              <a:lnSpc>
                <a:spcPct val="80000"/>
              </a:lnSpc>
            </a:pPr>
            <a:r>
              <a:rPr lang="en-029" sz="1600" smtClean="0"/>
              <a:t>Cash flow statement has waterfall</a:t>
            </a: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Sheet Layout – LBO Model</a:t>
            </a:r>
          </a:p>
        </p:txBody>
      </p:sp>
      <p:sp>
        <p:nvSpPr>
          <p:cNvPr id="30723" name="Rectangle 3"/>
          <p:cNvSpPr>
            <a:spLocks noGrp="1" noChangeArrowheads="1"/>
          </p:cNvSpPr>
          <p:nvPr>
            <p:ph type="body" idx="1"/>
          </p:nvPr>
        </p:nvSpPr>
        <p:spPr/>
        <p:txBody>
          <a:bodyPr/>
          <a:lstStyle/>
          <a:p>
            <a:pPr marL="290513" indent="-290513">
              <a:lnSpc>
                <a:spcPct val="80000"/>
              </a:lnSpc>
            </a:pPr>
            <a:r>
              <a:rPr lang="en-029" sz="900" smtClean="0"/>
              <a:t>Purchase price premium, operating cash flows, terminal value</a:t>
            </a:r>
          </a:p>
          <a:p>
            <a:pPr marL="290513" indent="-290513">
              <a:lnSpc>
                <a:spcPct val="80000"/>
              </a:lnSpc>
            </a:pPr>
            <a:r>
              <a:rPr lang="en-029" sz="900" smtClean="0"/>
              <a:t>Input Sheets</a:t>
            </a:r>
          </a:p>
          <a:p>
            <a:pPr marL="914400" lvl="1" indent="-290513">
              <a:lnSpc>
                <a:spcPct val="80000"/>
              </a:lnSpc>
            </a:pPr>
            <a:r>
              <a:rPr lang="en-029" sz="900" smtClean="0"/>
              <a:t>Different colors</a:t>
            </a:r>
          </a:p>
          <a:p>
            <a:pPr marL="914400" lvl="1" indent="-290513">
              <a:lnSpc>
                <a:spcPct val="80000"/>
              </a:lnSpc>
            </a:pPr>
            <a:r>
              <a:rPr lang="en-029" sz="900" smtClean="0"/>
              <a:t>Arranging of inputs</a:t>
            </a:r>
          </a:p>
          <a:p>
            <a:pPr marL="290513" indent="-290513">
              <a:lnSpc>
                <a:spcPct val="80000"/>
              </a:lnSpc>
            </a:pPr>
            <a:r>
              <a:rPr lang="en-029" sz="900" smtClean="0"/>
              <a:t>Working Sheets</a:t>
            </a:r>
          </a:p>
          <a:p>
            <a:pPr marL="914400" lvl="1" indent="-290513">
              <a:lnSpc>
                <a:spcPct val="80000"/>
              </a:lnSpc>
            </a:pPr>
            <a:r>
              <a:rPr lang="en-029" sz="900" smtClean="0"/>
              <a:t>Arrangements by revenues, expenses and capital expenditures</a:t>
            </a:r>
          </a:p>
          <a:p>
            <a:pPr marL="914400" lvl="1" indent="-290513">
              <a:lnSpc>
                <a:spcPct val="80000"/>
              </a:lnSpc>
            </a:pPr>
            <a:r>
              <a:rPr lang="en-029" sz="900" smtClean="0"/>
              <a:t>Arrangements by capacity, demand, and cost structure</a:t>
            </a:r>
          </a:p>
          <a:p>
            <a:pPr marL="290513" indent="-290513">
              <a:lnSpc>
                <a:spcPct val="80000"/>
              </a:lnSpc>
            </a:pPr>
            <a:r>
              <a:rPr lang="en-029" sz="900" smtClean="0">
                <a:solidFill>
                  <a:srgbClr val="0066CC"/>
                </a:solidFill>
              </a:rPr>
              <a:t>Uses and Sources of Funds (Monthly Construction Expenditures)</a:t>
            </a:r>
          </a:p>
          <a:p>
            <a:pPr marL="914400" lvl="1" indent="-290513">
              <a:lnSpc>
                <a:spcPct val="80000"/>
              </a:lnSpc>
            </a:pPr>
            <a:r>
              <a:rPr lang="en-029" sz="900" smtClean="0">
                <a:solidFill>
                  <a:srgbClr val="0066CC"/>
                </a:solidFill>
              </a:rPr>
              <a:t>Conversion from Annual</a:t>
            </a:r>
          </a:p>
          <a:p>
            <a:pPr marL="914400" lvl="1" indent="-290513">
              <a:lnSpc>
                <a:spcPct val="80000"/>
              </a:lnSpc>
            </a:pPr>
            <a:r>
              <a:rPr lang="en-029" sz="900" smtClean="0">
                <a:solidFill>
                  <a:srgbClr val="0066CC"/>
                </a:solidFill>
              </a:rPr>
              <a:t>Computation of Interest During Construction</a:t>
            </a:r>
          </a:p>
          <a:p>
            <a:pPr marL="290513" indent="-290513">
              <a:lnSpc>
                <a:spcPct val="80000"/>
              </a:lnSpc>
            </a:pPr>
            <a:r>
              <a:rPr lang="en-029" sz="900" smtClean="0"/>
              <a:t>Debt Schedule (Sources of Funds)</a:t>
            </a:r>
          </a:p>
          <a:p>
            <a:pPr marL="290513" indent="-290513">
              <a:lnSpc>
                <a:spcPct val="80000"/>
              </a:lnSpc>
            </a:pPr>
            <a:r>
              <a:rPr lang="en-029" sz="900" smtClean="0"/>
              <a:t>Depreciation Schedule – Include asset write-up and amortisation of intangibles</a:t>
            </a:r>
          </a:p>
          <a:p>
            <a:pPr marL="290513" indent="-290513">
              <a:lnSpc>
                <a:spcPct val="80000"/>
              </a:lnSpc>
            </a:pPr>
            <a:r>
              <a:rPr lang="en-029" sz="900" smtClean="0"/>
              <a:t>Financial Statements</a:t>
            </a:r>
          </a:p>
          <a:p>
            <a:pPr marL="914400" lvl="1" indent="-290513">
              <a:lnSpc>
                <a:spcPct val="80000"/>
              </a:lnSpc>
            </a:pPr>
            <a:r>
              <a:rPr lang="en-029" sz="900" smtClean="0"/>
              <a:t>Source and Use of Funds</a:t>
            </a:r>
          </a:p>
          <a:p>
            <a:pPr marL="914400" lvl="1" indent="-290513">
              <a:lnSpc>
                <a:spcPct val="80000"/>
              </a:lnSpc>
            </a:pPr>
            <a:r>
              <a:rPr lang="en-029" sz="900" smtClean="0"/>
              <a:t>Income Statement</a:t>
            </a:r>
          </a:p>
          <a:p>
            <a:pPr marL="914400" lvl="1" indent="-290513">
              <a:lnSpc>
                <a:spcPct val="80000"/>
              </a:lnSpc>
            </a:pPr>
            <a:r>
              <a:rPr lang="en-029" sz="900" smtClean="0"/>
              <a:t>Balance Sheet</a:t>
            </a:r>
          </a:p>
          <a:p>
            <a:pPr marL="914400" lvl="1" indent="-290513">
              <a:lnSpc>
                <a:spcPct val="80000"/>
              </a:lnSpc>
            </a:pPr>
            <a:r>
              <a:rPr lang="en-029" sz="900" smtClean="0"/>
              <a:t>Cash Flow -- Waterfall</a:t>
            </a:r>
          </a:p>
          <a:p>
            <a:pPr marL="290513" indent="-290513">
              <a:lnSpc>
                <a:spcPct val="80000"/>
              </a:lnSpc>
            </a:pPr>
            <a:r>
              <a:rPr lang="en-029" sz="900" smtClean="0"/>
              <a:t>Output Sheets</a:t>
            </a:r>
          </a:p>
          <a:p>
            <a:pPr marL="914400" lvl="1" indent="-290513">
              <a:lnSpc>
                <a:spcPct val="80000"/>
              </a:lnSpc>
            </a:pPr>
            <a:r>
              <a:rPr lang="en-029" sz="900" smtClean="0"/>
              <a:t>Transaction Multiples</a:t>
            </a:r>
          </a:p>
          <a:p>
            <a:pPr marL="914400" lvl="1" indent="-290513">
              <a:lnSpc>
                <a:spcPct val="80000"/>
              </a:lnSpc>
            </a:pPr>
            <a:r>
              <a:rPr lang="en-029" sz="900" smtClean="0"/>
              <a:t>Valuation - IRR</a:t>
            </a:r>
          </a:p>
          <a:p>
            <a:pPr marL="914400" lvl="1" indent="-290513">
              <a:lnSpc>
                <a:spcPct val="80000"/>
              </a:lnSpc>
            </a:pPr>
            <a:r>
              <a:rPr lang="en-029" sz="900" smtClean="0">
                <a:solidFill>
                  <a:srgbClr val="0066CC"/>
                </a:solidFill>
              </a:rPr>
              <a:t>EV/EBITDA and Debt to EBITDA</a:t>
            </a:r>
          </a:p>
          <a:p>
            <a:pPr marL="290513" indent="-290513">
              <a:lnSpc>
                <a:spcPct val="80000"/>
              </a:lnSpc>
            </a:pPr>
            <a:endParaRPr lang="en-029" sz="900" smtClean="0">
              <a:solidFill>
                <a:srgbClr val="0066CC"/>
              </a:solidFill>
            </a:endParaRP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z="1800" smtClean="0"/>
              <a:t>Model Sheets in Leveraged Buyout Acquisition Model</a:t>
            </a:r>
          </a:p>
        </p:txBody>
      </p:sp>
      <p:sp>
        <p:nvSpPr>
          <p:cNvPr id="31747" name="AutoShape 3"/>
          <p:cNvSpPr>
            <a:spLocks noChangeArrowheads="1"/>
          </p:cNvSpPr>
          <p:nvPr/>
        </p:nvSpPr>
        <p:spPr bwMode="invGray">
          <a:xfrm>
            <a:off x="685800" y="1143000"/>
            <a:ext cx="2209800" cy="14478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Inputs – </a:t>
            </a:r>
            <a:endParaRPr lang="en-US" sz="2000" b="1" i="1">
              <a:solidFill>
                <a:schemeClr val="bg1"/>
              </a:solidFill>
              <a:latin typeface="Times New Roman" pitchFamily="18" charset="0"/>
            </a:endParaRPr>
          </a:p>
          <a:p>
            <a:pPr>
              <a:spcBef>
                <a:spcPct val="20000"/>
              </a:spcBef>
              <a:buClr>
                <a:schemeClr val="tx2"/>
              </a:buClr>
            </a:pPr>
            <a:r>
              <a:rPr lang="en-US" sz="1600" i="1">
                <a:solidFill>
                  <a:schemeClr val="bg1"/>
                </a:solidFill>
                <a:latin typeface="Times New Roman" pitchFamily="18" charset="0"/>
              </a:rPr>
              <a:t>Purchase Price,</a:t>
            </a:r>
          </a:p>
          <a:p>
            <a:pPr>
              <a:spcBef>
                <a:spcPct val="20000"/>
              </a:spcBef>
              <a:buClr>
                <a:schemeClr val="tx2"/>
              </a:buClr>
            </a:pPr>
            <a:r>
              <a:rPr lang="en-US" sz="1600" i="1">
                <a:solidFill>
                  <a:schemeClr val="bg1"/>
                </a:solidFill>
                <a:latin typeface="Times New Roman" pitchFamily="18" charset="0"/>
              </a:rPr>
              <a:t>EBITDA, Terminal Value</a:t>
            </a:r>
          </a:p>
        </p:txBody>
      </p:sp>
      <p:sp>
        <p:nvSpPr>
          <p:cNvPr id="31748" name="AutoShape 4"/>
          <p:cNvSpPr>
            <a:spLocks noChangeArrowheads="1"/>
          </p:cNvSpPr>
          <p:nvPr/>
        </p:nvSpPr>
        <p:spPr bwMode="invGray">
          <a:xfrm>
            <a:off x="609600" y="2895600"/>
            <a:ext cx="2362200" cy="14478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Working Sheet</a:t>
            </a:r>
            <a:r>
              <a:rPr lang="en-US" sz="2000" b="1" i="1">
                <a:solidFill>
                  <a:schemeClr val="bg1"/>
                </a:solidFill>
                <a:latin typeface="Times New Roman" pitchFamily="18" charset="0"/>
              </a:rPr>
              <a:t> to</a:t>
            </a:r>
          </a:p>
          <a:p>
            <a:pPr>
              <a:spcBef>
                <a:spcPct val="20000"/>
              </a:spcBef>
              <a:buClr>
                <a:schemeClr val="tx2"/>
              </a:buClr>
            </a:pPr>
            <a:r>
              <a:rPr lang="en-US" sz="1600" i="1">
                <a:solidFill>
                  <a:schemeClr val="bg1"/>
                </a:solidFill>
                <a:latin typeface="Times New Roman" pitchFamily="18" charset="0"/>
              </a:rPr>
              <a:t>Derive Revenues Expenses </a:t>
            </a:r>
          </a:p>
          <a:p>
            <a:pPr>
              <a:spcBef>
                <a:spcPct val="20000"/>
              </a:spcBef>
              <a:buClr>
                <a:schemeClr val="tx2"/>
              </a:buClr>
            </a:pPr>
            <a:r>
              <a:rPr lang="en-US" sz="1600" i="1">
                <a:solidFill>
                  <a:schemeClr val="bg1"/>
                </a:solidFill>
                <a:latin typeface="Times New Roman" pitchFamily="18" charset="0"/>
              </a:rPr>
              <a:t>and  Working Capital</a:t>
            </a:r>
          </a:p>
        </p:txBody>
      </p:sp>
      <p:sp>
        <p:nvSpPr>
          <p:cNvPr id="31749" name="AutoShape 5"/>
          <p:cNvSpPr>
            <a:spLocks noChangeArrowheads="1"/>
          </p:cNvSpPr>
          <p:nvPr/>
        </p:nvSpPr>
        <p:spPr bwMode="invGray">
          <a:xfrm>
            <a:off x="3810000" y="4419600"/>
            <a:ext cx="2819400" cy="15240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Annual Financials –</a:t>
            </a:r>
          </a:p>
          <a:p>
            <a:pPr>
              <a:spcBef>
                <a:spcPct val="20000"/>
              </a:spcBef>
              <a:buClr>
                <a:schemeClr val="tx2"/>
              </a:buClr>
            </a:pPr>
            <a:r>
              <a:rPr lang="en-US" sz="1600" b="1" i="1">
                <a:solidFill>
                  <a:schemeClr val="bg1"/>
                </a:solidFill>
                <a:latin typeface="Times New Roman" pitchFamily="18" charset="0"/>
              </a:rPr>
              <a:t>Income Statement, Cash Flow – </a:t>
            </a:r>
          </a:p>
          <a:p>
            <a:pPr>
              <a:spcBef>
                <a:spcPct val="20000"/>
              </a:spcBef>
              <a:buClr>
                <a:schemeClr val="tx2"/>
              </a:buClr>
            </a:pPr>
            <a:r>
              <a:rPr lang="en-US" sz="1600" b="1" i="1">
                <a:solidFill>
                  <a:schemeClr val="bg1"/>
                </a:solidFill>
                <a:latin typeface="Times New Roman" pitchFamily="18" charset="0"/>
              </a:rPr>
              <a:t>CASH WATERFALL</a:t>
            </a:r>
          </a:p>
          <a:p>
            <a:pPr>
              <a:spcBef>
                <a:spcPct val="20000"/>
              </a:spcBef>
              <a:buClr>
                <a:schemeClr val="tx2"/>
              </a:buClr>
            </a:pPr>
            <a:r>
              <a:rPr lang="en-US" sz="1600" b="1" i="1">
                <a:solidFill>
                  <a:schemeClr val="bg1"/>
                </a:solidFill>
                <a:latin typeface="Times New Roman" pitchFamily="18" charset="0"/>
              </a:rPr>
              <a:t>and Balance Sheet</a:t>
            </a:r>
          </a:p>
        </p:txBody>
      </p:sp>
      <p:sp>
        <p:nvSpPr>
          <p:cNvPr id="31750" name="AutoShape 6"/>
          <p:cNvSpPr>
            <a:spLocks noChangeArrowheads="1"/>
          </p:cNvSpPr>
          <p:nvPr/>
        </p:nvSpPr>
        <p:spPr bwMode="invGray">
          <a:xfrm>
            <a:off x="6858000" y="2590800"/>
            <a:ext cx="1905000" cy="17526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Outputs – </a:t>
            </a:r>
          </a:p>
          <a:p>
            <a:pPr>
              <a:spcBef>
                <a:spcPct val="20000"/>
              </a:spcBef>
              <a:buClr>
                <a:schemeClr val="tx2"/>
              </a:buClr>
            </a:pPr>
            <a:r>
              <a:rPr lang="en-US" sz="1600" b="1" i="1">
                <a:solidFill>
                  <a:schemeClr val="bg1"/>
                </a:solidFill>
                <a:latin typeface="Times New Roman" pitchFamily="18" charset="0"/>
              </a:rPr>
              <a:t>Free Cash Flow,</a:t>
            </a:r>
          </a:p>
          <a:p>
            <a:pPr>
              <a:spcBef>
                <a:spcPct val="20000"/>
              </a:spcBef>
              <a:buClr>
                <a:schemeClr val="tx2"/>
              </a:buClr>
            </a:pPr>
            <a:r>
              <a:rPr lang="en-US" sz="1600" b="1" i="1">
                <a:solidFill>
                  <a:schemeClr val="bg1"/>
                </a:solidFill>
                <a:latin typeface="Times New Roman" pitchFamily="18" charset="0"/>
              </a:rPr>
              <a:t>Equity Cash Flow</a:t>
            </a:r>
          </a:p>
          <a:p>
            <a:pPr>
              <a:spcBef>
                <a:spcPct val="20000"/>
              </a:spcBef>
              <a:buClr>
                <a:schemeClr val="tx2"/>
              </a:buClr>
            </a:pPr>
            <a:r>
              <a:rPr lang="en-US" sz="1600" b="1" i="1">
                <a:solidFill>
                  <a:schemeClr val="bg1"/>
                </a:solidFill>
                <a:latin typeface="Times New Roman" pitchFamily="18" charset="0"/>
              </a:rPr>
              <a:t>Value (IRR), </a:t>
            </a:r>
          </a:p>
          <a:p>
            <a:pPr>
              <a:spcBef>
                <a:spcPct val="20000"/>
              </a:spcBef>
              <a:buClr>
                <a:schemeClr val="tx2"/>
              </a:buClr>
            </a:pPr>
            <a:r>
              <a:rPr lang="en-US" sz="1600" b="1" i="1">
                <a:solidFill>
                  <a:schemeClr val="bg1"/>
                </a:solidFill>
                <a:latin typeface="Times New Roman" pitchFamily="18" charset="0"/>
              </a:rPr>
              <a:t>Debt./EBITDA</a:t>
            </a:r>
          </a:p>
        </p:txBody>
      </p:sp>
      <p:sp>
        <p:nvSpPr>
          <p:cNvPr id="31751" name="AutoShape 7"/>
          <p:cNvSpPr>
            <a:spLocks noChangeArrowheads="1"/>
          </p:cNvSpPr>
          <p:nvPr/>
        </p:nvSpPr>
        <p:spPr bwMode="invGray">
          <a:xfrm>
            <a:off x="3733800" y="1066800"/>
            <a:ext cx="2743200" cy="16002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Debt Schedule –</a:t>
            </a:r>
          </a:p>
          <a:p>
            <a:pPr>
              <a:spcBef>
                <a:spcPct val="20000"/>
              </a:spcBef>
              <a:buClr>
                <a:schemeClr val="tx2"/>
              </a:buClr>
            </a:pPr>
            <a:r>
              <a:rPr lang="en-US" sz="1600" i="1">
                <a:solidFill>
                  <a:schemeClr val="bg1"/>
                </a:solidFill>
                <a:latin typeface="Times New Roman" pitchFamily="18" charset="0"/>
              </a:rPr>
              <a:t>Debt Balance From </a:t>
            </a:r>
          </a:p>
          <a:p>
            <a:pPr>
              <a:spcBef>
                <a:spcPct val="20000"/>
              </a:spcBef>
              <a:buClr>
                <a:schemeClr val="tx2"/>
              </a:buClr>
            </a:pPr>
            <a:r>
              <a:rPr lang="en-US" sz="1600" i="1">
                <a:solidFill>
                  <a:schemeClr val="bg1"/>
                </a:solidFill>
                <a:latin typeface="Times New Roman" pitchFamily="18" charset="0"/>
              </a:rPr>
              <a:t>Drawdown Debt Balance, </a:t>
            </a:r>
          </a:p>
          <a:p>
            <a:pPr>
              <a:spcBef>
                <a:spcPct val="20000"/>
              </a:spcBef>
              <a:buClr>
                <a:schemeClr val="tx2"/>
              </a:buClr>
            </a:pPr>
            <a:r>
              <a:rPr lang="en-US" sz="1600" i="1">
                <a:solidFill>
                  <a:schemeClr val="bg1"/>
                </a:solidFill>
                <a:latin typeface="Times New Roman" pitchFamily="18" charset="0"/>
              </a:rPr>
              <a:t>Interest Expense</a:t>
            </a:r>
          </a:p>
        </p:txBody>
      </p:sp>
      <p:sp>
        <p:nvSpPr>
          <p:cNvPr id="31752" name="AutoShape 8"/>
          <p:cNvSpPr>
            <a:spLocks noChangeArrowheads="1"/>
          </p:cNvSpPr>
          <p:nvPr/>
        </p:nvSpPr>
        <p:spPr bwMode="invGray">
          <a:xfrm>
            <a:off x="457200" y="4572000"/>
            <a:ext cx="2819400" cy="16764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Source and</a:t>
            </a:r>
          </a:p>
          <a:p>
            <a:pPr>
              <a:spcBef>
                <a:spcPct val="20000"/>
              </a:spcBef>
              <a:buClr>
                <a:schemeClr val="tx2"/>
              </a:buClr>
            </a:pPr>
            <a:r>
              <a:rPr lang="en-US" sz="2400" b="1" i="1">
                <a:solidFill>
                  <a:schemeClr val="bg1"/>
                </a:solidFill>
                <a:latin typeface="Times New Roman" pitchFamily="18" charset="0"/>
              </a:rPr>
              <a:t>Use of Funds – </a:t>
            </a:r>
          </a:p>
          <a:p>
            <a:pPr>
              <a:spcBef>
                <a:spcPct val="20000"/>
              </a:spcBef>
              <a:buClr>
                <a:schemeClr val="tx2"/>
              </a:buClr>
            </a:pPr>
            <a:r>
              <a:rPr lang="en-US" sz="1600" i="1">
                <a:solidFill>
                  <a:schemeClr val="bg1"/>
                </a:solidFill>
                <a:latin typeface="Times New Roman" pitchFamily="18" charset="0"/>
              </a:rPr>
              <a:t>Purchase Price</a:t>
            </a:r>
          </a:p>
          <a:p>
            <a:pPr>
              <a:spcBef>
                <a:spcPct val="20000"/>
              </a:spcBef>
              <a:buClr>
                <a:schemeClr val="tx2"/>
              </a:buClr>
            </a:pPr>
            <a:r>
              <a:rPr lang="en-US" sz="1600" i="1">
                <a:solidFill>
                  <a:schemeClr val="bg1"/>
                </a:solidFill>
                <a:latin typeface="Times New Roman" pitchFamily="18" charset="0"/>
              </a:rPr>
              <a:t> and Capital Structure</a:t>
            </a:r>
          </a:p>
        </p:txBody>
      </p:sp>
      <p:sp>
        <p:nvSpPr>
          <p:cNvPr id="31753" name="AutoShape 9"/>
          <p:cNvSpPr>
            <a:spLocks noChangeArrowheads="1"/>
          </p:cNvSpPr>
          <p:nvPr/>
        </p:nvSpPr>
        <p:spPr bwMode="invGray">
          <a:xfrm>
            <a:off x="3733800" y="2895600"/>
            <a:ext cx="2819400" cy="11430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Depreciation –</a:t>
            </a:r>
          </a:p>
          <a:p>
            <a:pPr>
              <a:spcBef>
                <a:spcPct val="20000"/>
              </a:spcBef>
              <a:buClr>
                <a:schemeClr val="tx2"/>
              </a:buClr>
            </a:pPr>
            <a:r>
              <a:rPr lang="en-US" sz="1600" b="1" i="1">
                <a:solidFill>
                  <a:schemeClr val="bg1"/>
                </a:solidFill>
                <a:latin typeface="Times New Roman" pitchFamily="18" charset="0"/>
              </a:rPr>
              <a:t>Depreciation Expense</a:t>
            </a:r>
          </a:p>
          <a:p>
            <a:pPr>
              <a:spcBef>
                <a:spcPct val="20000"/>
              </a:spcBef>
              <a:buClr>
                <a:schemeClr val="tx2"/>
              </a:buClr>
            </a:pPr>
            <a:r>
              <a:rPr lang="en-US" sz="1600" b="1" i="1">
                <a:solidFill>
                  <a:schemeClr val="bg1"/>
                </a:solidFill>
                <a:latin typeface="Times New Roman" pitchFamily="18" charset="0"/>
              </a:rPr>
              <a:t>Plant Balance</a:t>
            </a:r>
          </a:p>
        </p:txBody>
      </p:sp>
      <p:sp>
        <p:nvSpPr>
          <p:cNvPr id="31754" name="Line 10"/>
          <p:cNvSpPr>
            <a:spLocks noChangeShapeType="1"/>
          </p:cNvSpPr>
          <p:nvPr/>
        </p:nvSpPr>
        <p:spPr bwMode="auto">
          <a:xfrm>
            <a:off x="1981200" y="2438400"/>
            <a:ext cx="0" cy="457200"/>
          </a:xfrm>
          <a:prstGeom prst="line">
            <a:avLst/>
          </a:prstGeom>
          <a:noFill/>
          <a:ln w="12700">
            <a:solidFill>
              <a:schemeClr val="tx1"/>
            </a:solidFill>
            <a:round/>
            <a:headEnd type="none" w="sm" len="sm"/>
            <a:tailEnd type="triangle" w="sm" len="sm"/>
          </a:ln>
        </p:spPr>
        <p:txBody>
          <a:bodyPr/>
          <a:lstStyle/>
          <a:p>
            <a:endParaRPr lang="en-US"/>
          </a:p>
        </p:txBody>
      </p:sp>
      <p:sp>
        <p:nvSpPr>
          <p:cNvPr id="31755" name="Line 11"/>
          <p:cNvSpPr>
            <a:spLocks noChangeShapeType="1"/>
          </p:cNvSpPr>
          <p:nvPr/>
        </p:nvSpPr>
        <p:spPr bwMode="auto">
          <a:xfrm>
            <a:off x="2362200" y="4114800"/>
            <a:ext cx="0" cy="381000"/>
          </a:xfrm>
          <a:prstGeom prst="line">
            <a:avLst/>
          </a:prstGeom>
          <a:noFill/>
          <a:ln w="12700">
            <a:solidFill>
              <a:schemeClr val="tx1"/>
            </a:solidFill>
            <a:round/>
            <a:headEnd type="none" w="sm" len="sm"/>
            <a:tailEnd type="triangle" w="sm" len="sm"/>
          </a:ln>
        </p:spPr>
        <p:txBody>
          <a:bodyPr/>
          <a:lstStyle/>
          <a:p>
            <a:endParaRPr lang="en-US"/>
          </a:p>
        </p:txBody>
      </p:sp>
      <p:sp>
        <p:nvSpPr>
          <p:cNvPr id="31756" name="Line 12"/>
          <p:cNvSpPr>
            <a:spLocks noChangeShapeType="1"/>
          </p:cNvSpPr>
          <p:nvPr/>
        </p:nvSpPr>
        <p:spPr bwMode="auto">
          <a:xfrm flipV="1">
            <a:off x="3048000" y="2514600"/>
            <a:ext cx="685800" cy="2057400"/>
          </a:xfrm>
          <a:prstGeom prst="line">
            <a:avLst/>
          </a:prstGeom>
          <a:noFill/>
          <a:ln w="12700">
            <a:solidFill>
              <a:schemeClr val="tx1"/>
            </a:solidFill>
            <a:round/>
            <a:headEnd type="none" w="sm" len="sm"/>
            <a:tailEnd type="triangle" w="sm" len="sm"/>
          </a:ln>
        </p:spPr>
        <p:txBody>
          <a:bodyPr/>
          <a:lstStyle/>
          <a:p>
            <a:endParaRPr lang="en-US"/>
          </a:p>
        </p:txBody>
      </p:sp>
      <p:sp>
        <p:nvSpPr>
          <p:cNvPr id="31757" name="Line 13"/>
          <p:cNvSpPr>
            <a:spLocks noChangeShapeType="1"/>
          </p:cNvSpPr>
          <p:nvPr/>
        </p:nvSpPr>
        <p:spPr bwMode="auto">
          <a:xfrm flipV="1">
            <a:off x="3276600" y="3733800"/>
            <a:ext cx="457200" cy="1066800"/>
          </a:xfrm>
          <a:prstGeom prst="line">
            <a:avLst/>
          </a:prstGeom>
          <a:noFill/>
          <a:ln w="12700">
            <a:solidFill>
              <a:schemeClr val="tx1"/>
            </a:solidFill>
            <a:round/>
            <a:headEnd type="none" w="sm" len="sm"/>
            <a:tailEnd type="triangle" w="sm" len="sm"/>
          </a:ln>
        </p:spPr>
        <p:txBody>
          <a:bodyPr/>
          <a:lstStyle/>
          <a:p>
            <a:endParaRPr lang="en-US"/>
          </a:p>
        </p:txBody>
      </p:sp>
      <p:sp>
        <p:nvSpPr>
          <p:cNvPr id="31758" name="Line 14"/>
          <p:cNvSpPr>
            <a:spLocks noChangeShapeType="1"/>
          </p:cNvSpPr>
          <p:nvPr/>
        </p:nvSpPr>
        <p:spPr bwMode="auto">
          <a:xfrm>
            <a:off x="3276600" y="5105400"/>
            <a:ext cx="533400" cy="0"/>
          </a:xfrm>
          <a:prstGeom prst="line">
            <a:avLst/>
          </a:prstGeom>
          <a:noFill/>
          <a:ln w="28575">
            <a:solidFill>
              <a:schemeClr val="tx1"/>
            </a:solidFill>
            <a:round/>
            <a:headEnd type="none" w="sm" len="sm"/>
            <a:tailEnd type="triangle" w="sm" len="sm"/>
          </a:ln>
        </p:spPr>
        <p:txBody>
          <a:bodyPr/>
          <a:lstStyle/>
          <a:p>
            <a:endParaRPr lang="en-US"/>
          </a:p>
        </p:txBody>
      </p:sp>
      <p:sp>
        <p:nvSpPr>
          <p:cNvPr id="31759" name="Line 15"/>
          <p:cNvSpPr>
            <a:spLocks noChangeShapeType="1"/>
          </p:cNvSpPr>
          <p:nvPr/>
        </p:nvSpPr>
        <p:spPr bwMode="auto">
          <a:xfrm>
            <a:off x="5562600" y="3886200"/>
            <a:ext cx="0" cy="457200"/>
          </a:xfrm>
          <a:prstGeom prst="line">
            <a:avLst/>
          </a:prstGeom>
          <a:noFill/>
          <a:ln w="25400">
            <a:solidFill>
              <a:schemeClr val="tx1"/>
            </a:solidFill>
            <a:round/>
            <a:headEnd type="none" w="sm" len="sm"/>
            <a:tailEnd type="triangle" w="sm" len="sm"/>
          </a:ln>
        </p:spPr>
        <p:txBody>
          <a:bodyPr/>
          <a:lstStyle/>
          <a:p>
            <a:endParaRPr lang="en-US"/>
          </a:p>
        </p:txBody>
      </p:sp>
      <p:sp>
        <p:nvSpPr>
          <p:cNvPr id="31760" name="Line 16"/>
          <p:cNvSpPr>
            <a:spLocks noChangeShapeType="1"/>
          </p:cNvSpPr>
          <p:nvPr/>
        </p:nvSpPr>
        <p:spPr bwMode="auto">
          <a:xfrm>
            <a:off x="6172200" y="2362200"/>
            <a:ext cx="0" cy="1981200"/>
          </a:xfrm>
          <a:prstGeom prst="line">
            <a:avLst/>
          </a:prstGeom>
          <a:noFill/>
          <a:ln w="25400">
            <a:solidFill>
              <a:schemeClr val="tx1"/>
            </a:solidFill>
            <a:round/>
            <a:headEnd type="none" w="sm" len="sm"/>
            <a:tailEnd type="triangle" w="sm" len="sm"/>
          </a:ln>
        </p:spPr>
        <p:txBody>
          <a:bodyPr/>
          <a:lstStyle/>
          <a:p>
            <a:endParaRPr lang="en-US"/>
          </a:p>
        </p:txBody>
      </p:sp>
      <p:sp>
        <p:nvSpPr>
          <p:cNvPr id="31761" name="Line 17"/>
          <p:cNvSpPr>
            <a:spLocks noChangeShapeType="1"/>
          </p:cNvSpPr>
          <p:nvPr/>
        </p:nvSpPr>
        <p:spPr bwMode="auto">
          <a:xfrm flipV="1">
            <a:off x="6629400" y="4343400"/>
            <a:ext cx="533400" cy="9144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mtClean="0"/>
              <a:t>Valuation, Decision Making and Risk</a:t>
            </a:r>
          </a:p>
        </p:txBody>
      </p:sp>
      <p:sp>
        <p:nvSpPr>
          <p:cNvPr id="5123" name="Rectangle 3"/>
          <p:cNvSpPr>
            <a:spLocks noGrp="1" noChangeArrowheads="1"/>
          </p:cNvSpPr>
          <p:nvPr>
            <p:ph type="body" idx="1"/>
          </p:nvPr>
        </p:nvSpPr>
        <p:spPr/>
        <p:txBody>
          <a:bodyPr/>
          <a:lstStyle/>
          <a:p>
            <a:pPr marL="347663" indent="-347663">
              <a:buFontTx/>
              <a:buNone/>
            </a:pPr>
            <a:r>
              <a:rPr lang="en-US" smtClean="0"/>
              <a:t>Every major decision a company makes is in one way or another derived from how much the outcome of the decision is worth.  It is widely recognized that valuation is the single financial analytical skill that managers must master.  </a:t>
            </a:r>
          </a:p>
          <a:p>
            <a:pPr marL="347663" indent="-347663"/>
            <a:r>
              <a:rPr lang="en-US" smtClean="0"/>
              <a:t>Valuation analysis involves assessing</a:t>
            </a:r>
          </a:p>
          <a:p>
            <a:pPr marL="854075" lvl="1" indent="-392113"/>
            <a:r>
              <a:rPr lang="en-US" smtClean="0"/>
              <a:t>Future cash flow levels, (cash flow is reality) and </a:t>
            </a:r>
          </a:p>
          <a:p>
            <a:pPr marL="854075" lvl="1" indent="-392113"/>
            <a:r>
              <a:rPr lang="en-US" smtClean="0"/>
              <a:t>Risks in valuing those cash flows, whether it be the cash flow from assets, debt or equity</a:t>
            </a:r>
          </a:p>
          <a:p>
            <a:pPr marL="347663" indent="-347663"/>
            <a:r>
              <a:rPr lang="en-US" smtClean="0"/>
              <a:t>Measurement value – forecasting and risk assessment --  is a very complex and difficult problem.</a:t>
            </a:r>
          </a:p>
        </p:txBody>
      </p:sp>
      <p:sp>
        <p:nvSpPr>
          <p:cNvPr id="5124" name="Text Box 4"/>
          <p:cNvSpPr txBox="1">
            <a:spLocks noChangeArrowheads="1"/>
          </p:cNvSpPr>
          <p:nvPr/>
        </p:nvSpPr>
        <p:spPr bwMode="auto">
          <a:xfrm>
            <a:off x="6400800" y="5334000"/>
            <a:ext cx="2209800" cy="274638"/>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Reference: Chapter 4</a:t>
            </a:r>
          </a:p>
        </p:txBody>
      </p:sp>
    </p:spTree>
  </p:cSld>
  <p:clrMapOvr>
    <a:masterClrMapping/>
  </p:clrMapOvr>
  <p:transition>
    <p:zoom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Structure of an Acquisition Model</a:t>
            </a:r>
          </a:p>
        </p:txBody>
      </p:sp>
      <p:sp>
        <p:nvSpPr>
          <p:cNvPr id="32771" name="Rectangle 3"/>
          <p:cNvSpPr>
            <a:spLocks noChangeArrowheads="1"/>
          </p:cNvSpPr>
          <p:nvPr/>
        </p:nvSpPr>
        <p:spPr bwMode="auto">
          <a:xfrm>
            <a:off x="2133600" y="1447800"/>
            <a:ext cx="2362200" cy="15240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2772" name="Rectangle 4"/>
          <p:cNvSpPr>
            <a:spLocks noChangeArrowheads="1"/>
          </p:cNvSpPr>
          <p:nvPr/>
        </p:nvSpPr>
        <p:spPr bwMode="auto">
          <a:xfrm>
            <a:off x="2286000" y="1676400"/>
            <a:ext cx="2133600" cy="457200"/>
          </a:xfrm>
          <a:prstGeom prst="rect">
            <a:avLst/>
          </a:prstGeom>
          <a:solidFill>
            <a:srgbClr val="FFFF00"/>
          </a:solidFill>
          <a:ln w="12700">
            <a:solidFill>
              <a:schemeClr val="tx1"/>
            </a:solidFill>
            <a:miter lim="800000"/>
            <a:headEnd type="none" w="sm" len="sm"/>
            <a:tailEnd type="none" w="sm" len="sm"/>
          </a:ln>
        </p:spPr>
        <p:txBody>
          <a:bodyPr wrap="none" anchor="ctr"/>
          <a:lstStyle/>
          <a:p>
            <a:r>
              <a:rPr lang="en-US"/>
              <a:t>Revenue, Expense and</a:t>
            </a:r>
          </a:p>
          <a:p>
            <a:r>
              <a:rPr lang="en-US"/>
              <a:t>Capital Expenditure Analysis</a:t>
            </a:r>
          </a:p>
        </p:txBody>
      </p:sp>
      <p:sp>
        <p:nvSpPr>
          <p:cNvPr id="32773" name="AutoShape 5"/>
          <p:cNvSpPr>
            <a:spLocks noChangeArrowheads="1"/>
          </p:cNvSpPr>
          <p:nvPr/>
        </p:nvSpPr>
        <p:spPr bwMode="auto">
          <a:xfrm>
            <a:off x="2209800" y="2362200"/>
            <a:ext cx="2133600" cy="457200"/>
          </a:xfrm>
          <a:prstGeom prst="flowChartProcess">
            <a:avLst/>
          </a:prstGeom>
          <a:solidFill>
            <a:srgbClr val="FFFF00"/>
          </a:solidFill>
          <a:ln w="12700">
            <a:solidFill>
              <a:schemeClr val="tx1"/>
            </a:solidFill>
            <a:miter lim="800000"/>
            <a:headEnd type="none" w="sm" len="sm"/>
            <a:tailEnd type="none" w="sm" len="sm"/>
          </a:ln>
        </p:spPr>
        <p:txBody>
          <a:bodyPr wrap="none" anchor="ctr"/>
          <a:lstStyle/>
          <a:p>
            <a:r>
              <a:rPr lang="en-US"/>
              <a:t>Working Capital Analysis</a:t>
            </a:r>
          </a:p>
        </p:txBody>
      </p:sp>
      <p:sp>
        <p:nvSpPr>
          <p:cNvPr id="32774" name="Rectangle 6"/>
          <p:cNvSpPr>
            <a:spLocks noChangeArrowheads="1"/>
          </p:cNvSpPr>
          <p:nvPr/>
        </p:nvSpPr>
        <p:spPr bwMode="auto">
          <a:xfrm>
            <a:off x="6172200" y="1143000"/>
            <a:ext cx="2362200" cy="3581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2775" name="AutoShape 7"/>
          <p:cNvSpPr>
            <a:spLocks noChangeArrowheads="1"/>
          </p:cNvSpPr>
          <p:nvPr/>
        </p:nvSpPr>
        <p:spPr bwMode="auto">
          <a:xfrm>
            <a:off x="457200" y="1371600"/>
            <a:ext cx="1295400" cy="2819400"/>
          </a:xfrm>
          <a:prstGeom prst="flowChartInputOutput">
            <a:avLst/>
          </a:prstGeom>
          <a:solidFill>
            <a:srgbClr val="CCFFFF"/>
          </a:solidFill>
          <a:ln w="12700">
            <a:solidFill>
              <a:schemeClr val="tx1"/>
            </a:solidFill>
            <a:miter lim="800000"/>
            <a:headEnd type="none" w="sm" len="sm"/>
            <a:tailEnd type="none" w="sm" len="sm"/>
          </a:ln>
        </p:spPr>
        <p:txBody>
          <a:bodyPr wrap="none" anchor="ctr"/>
          <a:lstStyle/>
          <a:p>
            <a:r>
              <a:rPr lang="en-US" b="1"/>
              <a:t>Inputs</a:t>
            </a:r>
            <a:r>
              <a:rPr lang="en-US"/>
              <a:t>:</a:t>
            </a:r>
          </a:p>
          <a:p>
            <a:endParaRPr lang="en-US"/>
          </a:p>
          <a:p>
            <a:r>
              <a:rPr lang="en-US"/>
              <a:t>Operating </a:t>
            </a:r>
          </a:p>
          <a:p>
            <a:r>
              <a:rPr lang="en-US"/>
              <a:t>Drivers from</a:t>
            </a:r>
          </a:p>
          <a:p>
            <a:r>
              <a:rPr lang="en-US"/>
              <a:t>History,</a:t>
            </a:r>
          </a:p>
          <a:p>
            <a:endParaRPr lang="en-US"/>
          </a:p>
          <a:p>
            <a:r>
              <a:rPr lang="en-US"/>
              <a:t>Acquisition</a:t>
            </a:r>
          </a:p>
          <a:p>
            <a:r>
              <a:rPr lang="en-US"/>
              <a:t>Price and</a:t>
            </a:r>
          </a:p>
          <a:p>
            <a:r>
              <a:rPr lang="en-US"/>
              <a:t>Financing</a:t>
            </a:r>
          </a:p>
          <a:p>
            <a:r>
              <a:rPr lang="en-US"/>
              <a:t>Sources,</a:t>
            </a:r>
          </a:p>
          <a:p>
            <a:endParaRPr lang="en-US"/>
          </a:p>
          <a:p>
            <a:r>
              <a:rPr lang="en-US"/>
              <a:t>Tax</a:t>
            </a:r>
          </a:p>
        </p:txBody>
      </p:sp>
      <p:sp>
        <p:nvSpPr>
          <p:cNvPr id="32776" name="AutoShape 8"/>
          <p:cNvSpPr>
            <a:spLocks noChangeArrowheads="1"/>
          </p:cNvSpPr>
          <p:nvPr/>
        </p:nvSpPr>
        <p:spPr bwMode="auto">
          <a:xfrm>
            <a:off x="6172200" y="5257800"/>
            <a:ext cx="1905000" cy="1066800"/>
          </a:xfrm>
          <a:prstGeom prst="flowChartDisplay">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2777" name="AutoShape 9"/>
          <p:cNvSpPr>
            <a:spLocks noChangeArrowheads="1"/>
          </p:cNvSpPr>
          <p:nvPr/>
        </p:nvSpPr>
        <p:spPr bwMode="auto">
          <a:xfrm>
            <a:off x="2819400" y="4419600"/>
            <a:ext cx="1219200" cy="8382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Goodwill and</a:t>
            </a:r>
          </a:p>
          <a:p>
            <a:r>
              <a:rPr lang="en-US"/>
              <a:t>Purchase Price</a:t>
            </a:r>
          </a:p>
          <a:p>
            <a:r>
              <a:rPr lang="en-US"/>
              <a:t>Allocation</a:t>
            </a:r>
          </a:p>
        </p:txBody>
      </p:sp>
      <p:sp>
        <p:nvSpPr>
          <p:cNvPr id="32778" name="AutoShape 10"/>
          <p:cNvSpPr>
            <a:spLocks noChangeArrowheads="1"/>
          </p:cNvSpPr>
          <p:nvPr/>
        </p:nvSpPr>
        <p:spPr bwMode="auto">
          <a:xfrm>
            <a:off x="6324600" y="1447800"/>
            <a:ext cx="2057400" cy="4572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Profit and Loss</a:t>
            </a:r>
          </a:p>
        </p:txBody>
      </p:sp>
      <p:sp>
        <p:nvSpPr>
          <p:cNvPr id="32779" name="Rectangle 11"/>
          <p:cNvSpPr>
            <a:spLocks noChangeArrowheads="1"/>
          </p:cNvSpPr>
          <p:nvPr/>
        </p:nvSpPr>
        <p:spPr bwMode="auto">
          <a:xfrm>
            <a:off x="6324600" y="2133600"/>
            <a:ext cx="2057400" cy="533400"/>
          </a:xfrm>
          <a:prstGeom prst="rect">
            <a:avLst/>
          </a:prstGeom>
          <a:solidFill>
            <a:srgbClr val="C0C0C0"/>
          </a:solidFill>
          <a:ln w="12700">
            <a:solidFill>
              <a:schemeClr val="tx1"/>
            </a:solidFill>
            <a:miter lim="800000"/>
            <a:headEnd type="none" w="sm" len="sm"/>
            <a:tailEnd type="none" w="sm" len="sm"/>
          </a:ln>
        </p:spPr>
        <p:txBody>
          <a:bodyPr wrap="none" anchor="ctr"/>
          <a:lstStyle/>
          <a:p>
            <a:r>
              <a:rPr lang="en-US"/>
              <a:t>Taxes Paid, Taxes</a:t>
            </a:r>
          </a:p>
          <a:p>
            <a:r>
              <a:rPr lang="en-US"/>
              <a:t>Paid and Taxes Deferred</a:t>
            </a:r>
          </a:p>
        </p:txBody>
      </p:sp>
      <p:sp>
        <p:nvSpPr>
          <p:cNvPr id="32780" name="AutoShape 12"/>
          <p:cNvSpPr>
            <a:spLocks noChangeArrowheads="1"/>
          </p:cNvSpPr>
          <p:nvPr/>
        </p:nvSpPr>
        <p:spPr bwMode="auto">
          <a:xfrm>
            <a:off x="6324600" y="2971800"/>
            <a:ext cx="2057400" cy="7620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Flow Statement </a:t>
            </a:r>
          </a:p>
          <a:p>
            <a:r>
              <a:rPr lang="en-US"/>
              <a:t>With Waterfall,</a:t>
            </a:r>
          </a:p>
          <a:p>
            <a:r>
              <a:rPr lang="en-US"/>
              <a:t>Debt Defaults,</a:t>
            </a:r>
          </a:p>
          <a:p>
            <a:r>
              <a:rPr lang="en-US"/>
              <a:t>Sweeps etc.</a:t>
            </a:r>
          </a:p>
        </p:txBody>
      </p:sp>
      <p:sp>
        <p:nvSpPr>
          <p:cNvPr id="32781" name="AutoShape 13"/>
          <p:cNvSpPr>
            <a:spLocks noChangeArrowheads="1"/>
          </p:cNvSpPr>
          <p:nvPr/>
        </p:nvSpPr>
        <p:spPr bwMode="auto">
          <a:xfrm>
            <a:off x="6324600" y="3962400"/>
            <a:ext cx="2133600" cy="5334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Balance, Debt Balance</a:t>
            </a:r>
          </a:p>
          <a:p>
            <a:r>
              <a:rPr lang="en-US"/>
              <a:t>Equity Balance</a:t>
            </a:r>
          </a:p>
        </p:txBody>
      </p:sp>
      <p:sp>
        <p:nvSpPr>
          <p:cNvPr id="32782" name="AutoShape 14"/>
          <p:cNvSpPr>
            <a:spLocks noChangeArrowheads="1"/>
          </p:cNvSpPr>
          <p:nvPr/>
        </p:nvSpPr>
        <p:spPr bwMode="auto">
          <a:xfrm>
            <a:off x="6553200" y="5334000"/>
            <a:ext cx="1219200" cy="3810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Balance</a:t>
            </a:r>
          </a:p>
          <a:p>
            <a:r>
              <a:rPr lang="en-US"/>
              <a:t>Sheet</a:t>
            </a:r>
          </a:p>
        </p:txBody>
      </p:sp>
      <p:sp>
        <p:nvSpPr>
          <p:cNvPr id="32783" name="AutoShape 15"/>
          <p:cNvSpPr>
            <a:spLocks noChangeArrowheads="1"/>
          </p:cNvSpPr>
          <p:nvPr/>
        </p:nvSpPr>
        <p:spPr bwMode="auto">
          <a:xfrm>
            <a:off x="6629400" y="5867400"/>
            <a:ext cx="1143000" cy="4572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Equity IRR</a:t>
            </a:r>
          </a:p>
          <a:p>
            <a:r>
              <a:rPr lang="en-US"/>
              <a:t>Debt IRR</a:t>
            </a:r>
          </a:p>
        </p:txBody>
      </p:sp>
      <p:sp>
        <p:nvSpPr>
          <p:cNvPr id="32784" name="AutoShape 16"/>
          <p:cNvSpPr>
            <a:spLocks noChangeArrowheads="1"/>
          </p:cNvSpPr>
          <p:nvPr/>
        </p:nvSpPr>
        <p:spPr bwMode="auto">
          <a:xfrm>
            <a:off x="2819400" y="3352800"/>
            <a:ext cx="1219200" cy="8382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Sources and</a:t>
            </a:r>
          </a:p>
          <a:p>
            <a:r>
              <a:rPr lang="en-US"/>
              <a:t>Uses of Funds</a:t>
            </a:r>
          </a:p>
        </p:txBody>
      </p:sp>
      <p:sp>
        <p:nvSpPr>
          <p:cNvPr id="32785" name="AutoShape 17"/>
          <p:cNvSpPr>
            <a:spLocks noChangeArrowheads="1"/>
          </p:cNvSpPr>
          <p:nvPr/>
        </p:nvSpPr>
        <p:spPr bwMode="auto">
          <a:xfrm>
            <a:off x="2895600" y="5486400"/>
            <a:ext cx="1219200" cy="8382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Pro-Forma</a:t>
            </a:r>
          </a:p>
          <a:p>
            <a:r>
              <a:rPr lang="en-US"/>
              <a:t>Balance</a:t>
            </a:r>
          </a:p>
          <a:p>
            <a:r>
              <a:rPr lang="en-US"/>
              <a:t>Sheet</a:t>
            </a:r>
          </a:p>
        </p:txBody>
      </p:sp>
      <p:sp>
        <p:nvSpPr>
          <p:cNvPr id="32786" name="Line 18"/>
          <p:cNvSpPr>
            <a:spLocks noChangeShapeType="1"/>
          </p:cNvSpPr>
          <p:nvPr/>
        </p:nvSpPr>
        <p:spPr bwMode="auto">
          <a:xfrm>
            <a:off x="2667000" y="3810000"/>
            <a:ext cx="0" cy="2133600"/>
          </a:xfrm>
          <a:prstGeom prst="line">
            <a:avLst/>
          </a:prstGeom>
          <a:noFill/>
          <a:ln w="12700">
            <a:solidFill>
              <a:schemeClr val="tx1"/>
            </a:solidFill>
            <a:round/>
            <a:headEnd type="none" w="sm" len="sm"/>
            <a:tailEnd type="triangle" w="sm" len="sm"/>
          </a:ln>
        </p:spPr>
        <p:txBody>
          <a:bodyPr/>
          <a:lstStyle/>
          <a:p>
            <a:endParaRPr lang="en-US"/>
          </a:p>
        </p:txBody>
      </p:sp>
      <p:sp>
        <p:nvSpPr>
          <p:cNvPr id="32787" name="Line 19"/>
          <p:cNvSpPr>
            <a:spLocks noChangeShapeType="1"/>
          </p:cNvSpPr>
          <p:nvPr/>
        </p:nvSpPr>
        <p:spPr bwMode="auto">
          <a:xfrm>
            <a:off x="2667000" y="5943600"/>
            <a:ext cx="228600" cy="0"/>
          </a:xfrm>
          <a:prstGeom prst="line">
            <a:avLst/>
          </a:prstGeom>
          <a:noFill/>
          <a:ln w="12700">
            <a:solidFill>
              <a:schemeClr val="tx1"/>
            </a:solidFill>
            <a:round/>
            <a:headEnd type="none" w="sm" len="sm"/>
            <a:tailEnd type="triangle" w="sm" len="sm"/>
          </a:ln>
        </p:spPr>
        <p:txBody>
          <a:bodyPr/>
          <a:lstStyle/>
          <a:p>
            <a:endParaRPr lang="en-US"/>
          </a:p>
        </p:txBody>
      </p:sp>
      <p:sp>
        <p:nvSpPr>
          <p:cNvPr id="32788" name="Line 20"/>
          <p:cNvSpPr>
            <a:spLocks noChangeShapeType="1"/>
          </p:cNvSpPr>
          <p:nvPr/>
        </p:nvSpPr>
        <p:spPr bwMode="auto">
          <a:xfrm>
            <a:off x="3429000" y="41910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32789" name="Line 21"/>
          <p:cNvSpPr>
            <a:spLocks noChangeShapeType="1"/>
          </p:cNvSpPr>
          <p:nvPr/>
        </p:nvSpPr>
        <p:spPr bwMode="auto">
          <a:xfrm>
            <a:off x="3429000" y="52578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32790" name="Line 22"/>
          <p:cNvSpPr>
            <a:spLocks noChangeShapeType="1"/>
          </p:cNvSpPr>
          <p:nvPr/>
        </p:nvSpPr>
        <p:spPr bwMode="auto">
          <a:xfrm flipH="1">
            <a:off x="2667000" y="3733800"/>
            <a:ext cx="152400" cy="0"/>
          </a:xfrm>
          <a:prstGeom prst="line">
            <a:avLst/>
          </a:prstGeom>
          <a:noFill/>
          <a:ln w="12700">
            <a:solidFill>
              <a:schemeClr val="tx1"/>
            </a:solidFill>
            <a:round/>
            <a:headEnd type="none" w="sm" len="sm"/>
            <a:tailEnd type="triangle" w="sm" len="sm"/>
          </a:ln>
        </p:spPr>
        <p:txBody>
          <a:bodyPr/>
          <a:lstStyle/>
          <a:p>
            <a:endParaRPr lang="en-US"/>
          </a:p>
        </p:txBody>
      </p:sp>
      <p:sp>
        <p:nvSpPr>
          <p:cNvPr id="32791" name="AutoShape 23"/>
          <p:cNvSpPr>
            <a:spLocks noChangeArrowheads="1"/>
          </p:cNvSpPr>
          <p:nvPr/>
        </p:nvSpPr>
        <p:spPr bwMode="auto">
          <a:xfrm>
            <a:off x="4724400" y="2286000"/>
            <a:ext cx="1143000" cy="2286000"/>
          </a:xfrm>
          <a:prstGeom prst="flowChartProcess">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2792" name="AutoShape 24"/>
          <p:cNvSpPr>
            <a:spLocks noChangeArrowheads="1"/>
          </p:cNvSpPr>
          <p:nvPr/>
        </p:nvSpPr>
        <p:spPr bwMode="auto">
          <a:xfrm>
            <a:off x="4876800" y="2514600"/>
            <a:ext cx="838200" cy="533400"/>
          </a:xfrm>
          <a:prstGeom prst="flowChartProcess">
            <a:avLst/>
          </a:prstGeom>
          <a:solidFill>
            <a:srgbClr val="FFFF99"/>
          </a:solidFill>
          <a:ln w="12700">
            <a:solidFill>
              <a:schemeClr val="tx1"/>
            </a:solidFill>
            <a:miter lim="800000"/>
            <a:headEnd type="none" w="sm" len="sm"/>
            <a:tailEnd type="none" w="sm" len="sm"/>
          </a:ln>
        </p:spPr>
        <p:txBody>
          <a:bodyPr wrap="none" anchor="ctr"/>
          <a:lstStyle/>
          <a:p>
            <a:r>
              <a:rPr lang="en-US"/>
              <a:t>Debt</a:t>
            </a:r>
          </a:p>
          <a:p>
            <a:r>
              <a:rPr lang="en-US"/>
              <a:t>Schedule</a:t>
            </a:r>
          </a:p>
        </p:txBody>
      </p:sp>
      <p:sp>
        <p:nvSpPr>
          <p:cNvPr id="32793" name="Line 25"/>
          <p:cNvSpPr>
            <a:spLocks noChangeShapeType="1"/>
          </p:cNvSpPr>
          <p:nvPr/>
        </p:nvSpPr>
        <p:spPr bwMode="auto">
          <a:xfrm flipV="1">
            <a:off x="4114800" y="2743200"/>
            <a:ext cx="762000" cy="990600"/>
          </a:xfrm>
          <a:prstGeom prst="line">
            <a:avLst/>
          </a:prstGeom>
          <a:noFill/>
          <a:ln w="12700">
            <a:solidFill>
              <a:schemeClr val="tx1"/>
            </a:solidFill>
            <a:round/>
            <a:headEnd type="none" w="sm" len="sm"/>
            <a:tailEnd type="triangle" w="sm" len="sm"/>
          </a:ln>
        </p:spPr>
        <p:txBody>
          <a:bodyPr/>
          <a:lstStyle/>
          <a:p>
            <a:endParaRPr lang="en-US"/>
          </a:p>
        </p:txBody>
      </p:sp>
      <p:sp>
        <p:nvSpPr>
          <p:cNvPr id="32794" name="Line 26"/>
          <p:cNvSpPr>
            <a:spLocks noChangeShapeType="1"/>
          </p:cNvSpPr>
          <p:nvPr/>
        </p:nvSpPr>
        <p:spPr bwMode="auto">
          <a:xfrm flipH="1" flipV="1">
            <a:off x="5791200" y="2819400"/>
            <a:ext cx="457200" cy="533400"/>
          </a:xfrm>
          <a:prstGeom prst="line">
            <a:avLst/>
          </a:prstGeom>
          <a:noFill/>
          <a:ln w="12700">
            <a:solidFill>
              <a:schemeClr val="tx1"/>
            </a:solidFill>
            <a:round/>
            <a:headEnd type="none" w="sm" len="sm"/>
            <a:tailEnd type="triangle" w="sm" len="sm"/>
          </a:ln>
        </p:spPr>
        <p:txBody>
          <a:bodyPr/>
          <a:lstStyle/>
          <a:p>
            <a:endParaRPr lang="en-US"/>
          </a:p>
        </p:txBody>
      </p:sp>
      <p:sp>
        <p:nvSpPr>
          <p:cNvPr id="32795" name="Line 27"/>
          <p:cNvSpPr>
            <a:spLocks noChangeShapeType="1"/>
          </p:cNvSpPr>
          <p:nvPr/>
        </p:nvSpPr>
        <p:spPr bwMode="auto">
          <a:xfrm>
            <a:off x="5715000" y="2971800"/>
            <a:ext cx="533400" cy="609600"/>
          </a:xfrm>
          <a:prstGeom prst="line">
            <a:avLst/>
          </a:prstGeom>
          <a:noFill/>
          <a:ln w="12700">
            <a:solidFill>
              <a:schemeClr val="tx1"/>
            </a:solidFill>
            <a:round/>
            <a:headEnd type="none" w="sm" len="sm"/>
            <a:tailEnd type="triangle" w="sm" len="sm"/>
          </a:ln>
        </p:spPr>
        <p:txBody>
          <a:bodyPr/>
          <a:lstStyle/>
          <a:p>
            <a:endParaRPr lang="en-US"/>
          </a:p>
        </p:txBody>
      </p:sp>
      <p:sp>
        <p:nvSpPr>
          <p:cNvPr id="32796" name="AutoShape 28"/>
          <p:cNvSpPr>
            <a:spLocks noChangeArrowheads="1"/>
          </p:cNvSpPr>
          <p:nvPr/>
        </p:nvSpPr>
        <p:spPr bwMode="auto">
          <a:xfrm>
            <a:off x="4876800" y="3505200"/>
            <a:ext cx="838200" cy="762000"/>
          </a:xfrm>
          <a:prstGeom prst="flowChartProcess">
            <a:avLst/>
          </a:prstGeom>
          <a:solidFill>
            <a:srgbClr val="FFFF99"/>
          </a:solidFill>
          <a:ln w="12700">
            <a:solidFill>
              <a:schemeClr val="tx1"/>
            </a:solidFill>
            <a:miter lim="800000"/>
            <a:headEnd type="none" w="sm" len="sm"/>
            <a:tailEnd type="none" w="sm" len="sm"/>
          </a:ln>
        </p:spPr>
        <p:txBody>
          <a:bodyPr wrap="none" anchor="ctr"/>
          <a:lstStyle/>
          <a:p>
            <a:r>
              <a:rPr lang="en-US"/>
              <a:t>Fixed</a:t>
            </a:r>
          </a:p>
          <a:p>
            <a:r>
              <a:rPr lang="en-US"/>
              <a:t>Assets</a:t>
            </a:r>
          </a:p>
          <a:p>
            <a:r>
              <a:rPr lang="en-US"/>
              <a:t>Fees and</a:t>
            </a:r>
          </a:p>
          <a:p>
            <a:r>
              <a:rPr lang="en-US"/>
              <a:t>Other</a:t>
            </a:r>
          </a:p>
        </p:txBody>
      </p:sp>
      <p:sp>
        <p:nvSpPr>
          <p:cNvPr id="32797" name="Line 29"/>
          <p:cNvSpPr>
            <a:spLocks noChangeShapeType="1"/>
          </p:cNvSpPr>
          <p:nvPr/>
        </p:nvSpPr>
        <p:spPr bwMode="auto">
          <a:xfrm flipV="1">
            <a:off x="4191000" y="4038600"/>
            <a:ext cx="609600" cy="1828800"/>
          </a:xfrm>
          <a:prstGeom prst="line">
            <a:avLst/>
          </a:prstGeom>
          <a:noFill/>
          <a:ln w="12700">
            <a:solidFill>
              <a:schemeClr val="tx1"/>
            </a:solidFill>
            <a:round/>
            <a:headEnd type="none" w="sm" len="sm"/>
            <a:tailEnd type="triangle" w="sm" len="sm"/>
          </a:ln>
        </p:spPr>
        <p:txBody>
          <a:bodyPr/>
          <a:lstStyle/>
          <a:p>
            <a:endParaRPr lang="en-US"/>
          </a:p>
        </p:txBody>
      </p:sp>
      <p:sp>
        <p:nvSpPr>
          <p:cNvPr id="32798" name="Line 30"/>
          <p:cNvSpPr>
            <a:spLocks noChangeShapeType="1"/>
          </p:cNvSpPr>
          <p:nvPr/>
        </p:nvSpPr>
        <p:spPr bwMode="auto">
          <a:xfrm>
            <a:off x="1600200" y="3124200"/>
            <a:ext cx="1219200" cy="381000"/>
          </a:xfrm>
          <a:prstGeom prst="line">
            <a:avLst/>
          </a:prstGeom>
          <a:noFill/>
          <a:ln w="12700">
            <a:solidFill>
              <a:schemeClr val="tx1"/>
            </a:solidFill>
            <a:round/>
            <a:headEnd type="none" w="sm" len="sm"/>
            <a:tailEnd type="triangle" w="sm" len="sm"/>
          </a:ln>
        </p:spPr>
        <p:txBody>
          <a:bodyPr/>
          <a:lstStyle/>
          <a:p>
            <a:endParaRPr lang="en-US"/>
          </a:p>
        </p:txBody>
      </p:sp>
      <p:sp>
        <p:nvSpPr>
          <p:cNvPr id="32799" name="Line 31"/>
          <p:cNvSpPr>
            <a:spLocks noChangeShapeType="1"/>
          </p:cNvSpPr>
          <p:nvPr/>
        </p:nvSpPr>
        <p:spPr bwMode="auto">
          <a:xfrm>
            <a:off x="1600200" y="3200400"/>
            <a:ext cx="1143000" cy="1600200"/>
          </a:xfrm>
          <a:prstGeom prst="line">
            <a:avLst/>
          </a:prstGeom>
          <a:noFill/>
          <a:ln w="12700">
            <a:solidFill>
              <a:schemeClr val="tx1"/>
            </a:solidFill>
            <a:round/>
            <a:headEnd type="none" w="sm" len="sm"/>
            <a:tailEnd type="triangle" w="sm" len="sm"/>
          </a:ln>
        </p:spPr>
        <p:txBody>
          <a:bodyPr/>
          <a:lstStyle/>
          <a:p>
            <a:endParaRPr lang="en-US"/>
          </a:p>
        </p:txBody>
      </p:sp>
      <p:sp>
        <p:nvSpPr>
          <p:cNvPr id="32800" name="Line 32"/>
          <p:cNvSpPr>
            <a:spLocks noChangeShapeType="1"/>
          </p:cNvSpPr>
          <p:nvPr/>
        </p:nvSpPr>
        <p:spPr bwMode="auto">
          <a:xfrm>
            <a:off x="1676400" y="25908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32801" name="Line 33"/>
          <p:cNvSpPr>
            <a:spLocks noChangeShapeType="1"/>
          </p:cNvSpPr>
          <p:nvPr/>
        </p:nvSpPr>
        <p:spPr bwMode="auto">
          <a:xfrm flipV="1">
            <a:off x="1676400" y="2057400"/>
            <a:ext cx="457200" cy="533400"/>
          </a:xfrm>
          <a:prstGeom prst="line">
            <a:avLst/>
          </a:prstGeom>
          <a:noFill/>
          <a:ln w="12700">
            <a:solidFill>
              <a:schemeClr val="tx1"/>
            </a:solidFill>
            <a:round/>
            <a:headEnd type="none" w="sm" len="sm"/>
            <a:tailEnd type="triangle" w="sm" len="sm"/>
          </a:ln>
        </p:spPr>
        <p:txBody>
          <a:bodyPr/>
          <a:lstStyle/>
          <a:p>
            <a:endParaRPr lang="en-US"/>
          </a:p>
        </p:txBody>
      </p:sp>
      <p:sp>
        <p:nvSpPr>
          <p:cNvPr id="32802" name="Line 34"/>
          <p:cNvSpPr>
            <a:spLocks noChangeShapeType="1"/>
          </p:cNvSpPr>
          <p:nvPr/>
        </p:nvSpPr>
        <p:spPr bwMode="auto">
          <a:xfrm>
            <a:off x="7162800" y="4495800"/>
            <a:ext cx="0" cy="762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M&amp;A Integration Model</a:t>
            </a:r>
          </a:p>
        </p:txBody>
      </p:sp>
      <p:sp>
        <p:nvSpPr>
          <p:cNvPr id="33795" name="Rectangle 3"/>
          <p:cNvSpPr>
            <a:spLocks noGrp="1" noChangeArrowheads="1"/>
          </p:cNvSpPr>
          <p:nvPr>
            <p:ph type="body" idx="1"/>
          </p:nvPr>
        </p:nvSpPr>
        <p:spPr/>
        <p:txBody>
          <a:bodyPr/>
          <a:lstStyle/>
          <a:p>
            <a:pPr>
              <a:lnSpc>
                <a:spcPct val="90000"/>
              </a:lnSpc>
            </a:pPr>
            <a:r>
              <a:rPr lang="en-US" sz="1400" smtClean="0"/>
              <a:t>Inputs for transaction</a:t>
            </a:r>
          </a:p>
          <a:p>
            <a:pPr lvl="1">
              <a:lnSpc>
                <a:spcPct val="90000"/>
              </a:lnSpc>
            </a:pPr>
            <a:r>
              <a:rPr lang="en-US" sz="1400" smtClean="0"/>
              <a:t>Consolidated tax rate, interest rate on new financing, dividend payout ratio, other financing parameters on consolidated basis</a:t>
            </a:r>
          </a:p>
          <a:p>
            <a:pPr lvl="1">
              <a:lnSpc>
                <a:spcPct val="90000"/>
              </a:lnSpc>
            </a:pPr>
            <a:r>
              <a:rPr lang="en-US" sz="1400" smtClean="0"/>
              <a:t>Synergies</a:t>
            </a:r>
          </a:p>
          <a:p>
            <a:pPr lvl="1">
              <a:lnSpc>
                <a:spcPct val="90000"/>
              </a:lnSpc>
            </a:pPr>
            <a:r>
              <a:rPr lang="en-US" sz="1400" smtClean="0"/>
              <a:t>Transaction assumptions (transaction price, debt retirement, new debt financing)</a:t>
            </a:r>
          </a:p>
          <a:p>
            <a:pPr>
              <a:lnSpc>
                <a:spcPct val="90000"/>
              </a:lnSpc>
            </a:pPr>
            <a:r>
              <a:rPr lang="en-US" sz="1400" smtClean="0"/>
              <a:t>Sources and Uses of Funds</a:t>
            </a:r>
          </a:p>
          <a:p>
            <a:pPr>
              <a:lnSpc>
                <a:spcPct val="90000"/>
              </a:lnSpc>
            </a:pPr>
            <a:r>
              <a:rPr lang="en-US" sz="1400" smtClean="0"/>
              <a:t>Goodwill</a:t>
            </a:r>
          </a:p>
          <a:p>
            <a:pPr>
              <a:lnSpc>
                <a:spcPct val="90000"/>
              </a:lnSpc>
            </a:pPr>
            <a:r>
              <a:rPr lang="en-US" sz="1400" smtClean="0"/>
              <a:t>Pro-forma Balance Sheet Including Shares</a:t>
            </a:r>
          </a:p>
          <a:p>
            <a:pPr>
              <a:lnSpc>
                <a:spcPct val="90000"/>
              </a:lnSpc>
            </a:pPr>
            <a:r>
              <a:rPr lang="en-US" sz="1400" smtClean="0"/>
              <a:t>Target Financials</a:t>
            </a:r>
          </a:p>
          <a:p>
            <a:pPr>
              <a:lnSpc>
                <a:spcPct val="90000"/>
              </a:lnSpc>
            </a:pPr>
            <a:r>
              <a:rPr lang="en-US" sz="1400" smtClean="0"/>
              <a:t>Buyer Financials</a:t>
            </a:r>
          </a:p>
          <a:p>
            <a:pPr>
              <a:lnSpc>
                <a:spcPct val="90000"/>
              </a:lnSpc>
            </a:pPr>
            <a:r>
              <a:rPr lang="en-US" sz="1400" smtClean="0"/>
              <a:t>Debt Issues</a:t>
            </a:r>
          </a:p>
          <a:p>
            <a:pPr>
              <a:lnSpc>
                <a:spcPct val="90000"/>
              </a:lnSpc>
            </a:pPr>
            <a:r>
              <a:rPr lang="en-US" sz="1400" smtClean="0"/>
              <a:t>Depreciation and Tax Adjustments</a:t>
            </a:r>
          </a:p>
          <a:p>
            <a:pPr>
              <a:lnSpc>
                <a:spcPct val="90000"/>
              </a:lnSpc>
            </a:pPr>
            <a:r>
              <a:rPr lang="en-US" sz="1400" smtClean="0"/>
              <a:t>Consolidated Financials</a:t>
            </a:r>
          </a:p>
          <a:p>
            <a:pPr>
              <a:lnSpc>
                <a:spcPct val="90000"/>
              </a:lnSpc>
            </a:pPr>
            <a:r>
              <a:rPr lang="en-US" sz="1400" smtClean="0"/>
              <a:t>Outputs </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Structure of an Integrated Consolidation Model</a:t>
            </a:r>
          </a:p>
        </p:txBody>
      </p:sp>
      <p:sp>
        <p:nvSpPr>
          <p:cNvPr id="34819" name="Rectangle 3"/>
          <p:cNvSpPr>
            <a:spLocks noChangeArrowheads="1"/>
          </p:cNvSpPr>
          <p:nvPr/>
        </p:nvSpPr>
        <p:spPr bwMode="auto">
          <a:xfrm>
            <a:off x="2133600" y="1447800"/>
            <a:ext cx="2362200" cy="15240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4820" name="Rectangle 4"/>
          <p:cNvSpPr>
            <a:spLocks noChangeArrowheads="1"/>
          </p:cNvSpPr>
          <p:nvPr/>
        </p:nvSpPr>
        <p:spPr bwMode="auto">
          <a:xfrm>
            <a:off x="2286000" y="1676400"/>
            <a:ext cx="2133600" cy="457200"/>
          </a:xfrm>
          <a:prstGeom prst="rect">
            <a:avLst/>
          </a:prstGeom>
          <a:solidFill>
            <a:srgbClr val="FFFF00"/>
          </a:solidFill>
          <a:ln w="12700">
            <a:solidFill>
              <a:schemeClr val="tx1"/>
            </a:solidFill>
            <a:miter lim="800000"/>
            <a:headEnd type="none" w="sm" len="sm"/>
            <a:tailEnd type="none" w="sm" len="sm"/>
          </a:ln>
        </p:spPr>
        <p:txBody>
          <a:bodyPr wrap="none" anchor="ctr"/>
          <a:lstStyle/>
          <a:p>
            <a:r>
              <a:rPr lang="en-US"/>
              <a:t>Target Company Financials</a:t>
            </a:r>
          </a:p>
        </p:txBody>
      </p:sp>
      <p:sp>
        <p:nvSpPr>
          <p:cNvPr id="34821" name="AutoShape 5"/>
          <p:cNvSpPr>
            <a:spLocks noChangeArrowheads="1"/>
          </p:cNvSpPr>
          <p:nvPr/>
        </p:nvSpPr>
        <p:spPr bwMode="auto">
          <a:xfrm>
            <a:off x="2286000" y="2362200"/>
            <a:ext cx="2133600" cy="457200"/>
          </a:xfrm>
          <a:prstGeom prst="flowChartProcess">
            <a:avLst/>
          </a:prstGeom>
          <a:solidFill>
            <a:srgbClr val="FFFF00"/>
          </a:solidFill>
          <a:ln w="12700">
            <a:solidFill>
              <a:schemeClr val="tx1"/>
            </a:solidFill>
            <a:miter lim="800000"/>
            <a:headEnd type="none" w="sm" len="sm"/>
            <a:tailEnd type="none" w="sm" len="sm"/>
          </a:ln>
        </p:spPr>
        <p:txBody>
          <a:bodyPr wrap="none" anchor="ctr"/>
          <a:lstStyle/>
          <a:p>
            <a:r>
              <a:rPr lang="en-US"/>
              <a:t>Acquiring Company Financials</a:t>
            </a:r>
          </a:p>
        </p:txBody>
      </p:sp>
      <p:sp>
        <p:nvSpPr>
          <p:cNvPr id="34822" name="Rectangle 6"/>
          <p:cNvSpPr>
            <a:spLocks noChangeArrowheads="1"/>
          </p:cNvSpPr>
          <p:nvPr/>
        </p:nvSpPr>
        <p:spPr bwMode="auto">
          <a:xfrm>
            <a:off x="6172200" y="1143000"/>
            <a:ext cx="2362200" cy="3581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4823" name="AutoShape 7"/>
          <p:cNvSpPr>
            <a:spLocks noChangeArrowheads="1"/>
          </p:cNvSpPr>
          <p:nvPr/>
        </p:nvSpPr>
        <p:spPr bwMode="auto">
          <a:xfrm>
            <a:off x="457200" y="1752600"/>
            <a:ext cx="1295400" cy="2819400"/>
          </a:xfrm>
          <a:prstGeom prst="flowChartInputOutput">
            <a:avLst/>
          </a:prstGeom>
          <a:solidFill>
            <a:srgbClr val="CCFFFF"/>
          </a:solidFill>
          <a:ln w="12700">
            <a:solidFill>
              <a:schemeClr val="tx1"/>
            </a:solidFill>
            <a:miter lim="800000"/>
            <a:headEnd type="none" w="sm" len="sm"/>
            <a:tailEnd type="none" w="sm" len="sm"/>
          </a:ln>
        </p:spPr>
        <p:txBody>
          <a:bodyPr wrap="none" anchor="ctr"/>
          <a:lstStyle/>
          <a:p>
            <a:r>
              <a:rPr lang="en-US" b="1"/>
              <a:t>Inputs</a:t>
            </a:r>
            <a:r>
              <a:rPr lang="en-US"/>
              <a:t>:</a:t>
            </a:r>
          </a:p>
          <a:p>
            <a:endParaRPr lang="en-US"/>
          </a:p>
          <a:p>
            <a:r>
              <a:rPr lang="en-US"/>
              <a:t>Operating </a:t>
            </a:r>
          </a:p>
          <a:p>
            <a:r>
              <a:rPr lang="en-US"/>
              <a:t>Drivers from</a:t>
            </a:r>
          </a:p>
          <a:p>
            <a:r>
              <a:rPr lang="en-US"/>
              <a:t>History,</a:t>
            </a:r>
          </a:p>
          <a:p>
            <a:endParaRPr lang="en-US"/>
          </a:p>
          <a:p>
            <a:r>
              <a:rPr lang="en-US"/>
              <a:t>Acquisition</a:t>
            </a:r>
          </a:p>
          <a:p>
            <a:r>
              <a:rPr lang="en-US"/>
              <a:t>Price and</a:t>
            </a:r>
          </a:p>
          <a:p>
            <a:r>
              <a:rPr lang="en-US"/>
              <a:t>Financing</a:t>
            </a:r>
          </a:p>
          <a:p>
            <a:r>
              <a:rPr lang="en-US"/>
              <a:t>Sources,</a:t>
            </a:r>
          </a:p>
          <a:p>
            <a:endParaRPr lang="en-US"/>
          </a:p>
          <a:p>
            <a:r>
              <a:rPr lang="en-US"/>
              <a:t>Tax</a:t>
            </a:r>
          </a:p>
        </p:txBody>
      </p:sp>
      <p:sp>
        <p:nvSpPr>
          <p:cNvPr id="34824" name="AutoShape 8"/>
          <p:cNvSpPr>
            <a:spLocks noChangeArrowheads="1"/>
          </p:cNvSpPr>
          <p:nvPr/>
        </p:nvSpPr>
        <p:spPr bwMode="auto">
          <a:xfrm>
            <a:off x="6248400" y="4953000"/>
            <a:ext cx="1905000" cy="1066800"/>
          </a:xfrm>
          <a:prstGeom prst="flowChartDisplay">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4825" name="AutoShape 9"/>
          <p:cNvSpPr>
            <a:spLocks noChangeArrowheads="1"/>
          </p:cNvSpPr>
          <p:nvPr/>
        </p:nvSpPr>
        <p:spPr bwMode="auto">
          <a:xfrm>
            <a:off x="2819400" y="4267200"/>
            <a:ext cx="1219200" cy="8382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Goodwill and</a:t>
            </a:r>
          </a:p>
          <a:p>
            <a:r>
              <a:rPr lang="en-US"/>
              <a:t>Purchase Price</a:t>
            </a:r>
          </a:p>
          <a:p>
            <a:r>
              <a:rPr lang="en-US"/>
              <a:t>Allocation</a:t>
            </a:r>
          </a:p>
        </p:txBody>
      </p:sp>
      <p:sp>
        <p:nvSpPr>
          <p:cNvPr id="34826" name="AutoShape 10"/>
          <p:cNvSpPr>
            <a:spLocks noChangeArrowheads="1"/>
          </p:cNvSpPr>
          <p:nvPr/>
        </p:nvSpPr>
        <p:spPr bwMode="auto">
          <a:xfrm>
            <a:off x="6324600" y="1447800"/>
            <a:ext cx="2057400" cy="4572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Profit and Loss</a:t>
            </a:r>
          </a:p>
        </p:txBody>
      </p:sp>
      <p:sp>
        <p:nvSpPr>
          <p:cNvPr id="34827" name="Rectangle 11"/>
          <p:cNvSpPr>
            <a:spLocks noChangeArrowheads="1"/>
          </p:cNvSpPr>
          <p:nvPr/>
        </p:nvSpPr>
        <p:spPr bwMode="auto">
          <a:xfrm>
            <a:off x="6324600" y="2133600"/>
            <a:ext cx="2057400" cy="533400"/>
          </a:xfrm>
          <a:prstGeom prst="rect">
            <a:avLst/>
          </a:prstGeom>
          <a:solidFill>
            <a:srgbClr val="C0C0C0"/>
          </a:solidFill>
          <a:ln w="12700">
            <a:solidFill>
              <a:schemeClr val="tx1"/>
            </a:solidFill>
            <a:miter lim="800000"/>
            <a:headEnd type="none" w="sm" len="sm"/>
            <a:tailEnd type="none" w="sm" len="sm"/>
          </a:ln>
        </p:spPr>
        <p:txBody>
          <a:bodyPr wrap="none" anchor="ctr"/>
          <a:lstStyle/>
          <a:p>
            <a:r>
              <a:rPr lang="en-US"/>
              <a:t>Taxes Paid, Taxes</a:t>
            </a:r>
          </a:p>
          <a:p>
            <a:r>
              <a:rPr lang="en-US"/>
              <a:t>Paid and Taxes Deferred</a:t>
            </a:r>
          </a:p>
        </p:txBody>
      </p:sp>
      <p:sp>
        <p:nvSpPr>
          <p:cNvPr id="34828" name="AutoShape 12"/>
          <p:cNvSpPr>
            <a:spLocks noChangeArrowheads="1"/>
          </p:cNvSpPr>
          <p:nvPr/>
        </p:nvSpPr>
        <p:spPr bwMode="auto">
          <a:xfrm>
            <a:off x="6324600" y="2971800"/>
            <a:ext cx="2057400" cy="6096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Flow Statement </a:t>
            </a:r>
          </a:p>
        </p:txBody>
      </p:sp>
      <p:sp>
        <p:nvSpPr>
          <p:cNvPr id="34829" name="AutoShape 13"/>
          <p:cNvSpPr>
            <a:spLocks noChangeArrowheads="1"/>
          </p:cNvSpPr>
          <p:nvPr/>
        </p:nvSpPr>
        <p:spPr bwMode="auto">
          <a:xfrm>
            <a:off x="6324600" y="3962400"/>
            <a:ext cx="2133600" cy="533400"/>
          </a:xfrm>
          <a:prstGeom prst="flowChartProcess">
            <a:avLst/>
          </a:prstGeom>
          <a:solidFill>
            <a:srgbClr val="C0C0C0"/>
          </a:solidFill>
          <a:ln w="12700">
            <a:solidFill>
              <a:schemeClr val="tx1"/>
            </a:solidFill>
            <a:miter lim="800000"/>
            <a:headEnd type="none" w="sm" len="sm"/>
            <a:tailEnd type="none" w="sm" len="sm"/>
          </a:ln>
        </p:spPr>
        <p:txBody>
          <a:bodyPr wrap="none" anchor="ctr"/>
          <a:lstStyle/>
          <a:p>
            <a:r>
              <a:rPr lang="en-US"/>
              <a:t>Cash Balance, Debt Balance</a:t>
            </a:r>
          </a:p>
          <a:p>
            <a:r>
              <a:rPr lang="en-US"/>
              <a:t>Equity Balance</a:t>
            </a:r>
          </a:p>
        </p:txBody>
      </p:sp>
      <p:sp>
        <p:nvSpPr>
          <p:cNvPr id="34830" name="AutoShape 14"/>
          <p:cNvSpPr>
            <a:spLocks noChangeArrowheads="1"/>
          </p:cNvSpPr>
          <p:nvPr/>
        </p:nvSpPr>
        <p:spPr bwMode="auto">
          <a:xfrm>
            <a:off x="6629400" y="5029200"/>
            <a:ext cx="1219200" cy="3810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Balance</a:t>
            </a:r>
          </a:p>
          <a:p>
            <a:r>
              <a:rPr lang="en-US"/>
              <a:t>Sheet</a:t>
            </a:r>
          </a:p>
        </p:txBody>
      </p:sp>
      <p:sp>
        <p:nvSpPr>
          <p:cNvPr id="34831" name="AutoShape 15"/>
          <p:cNvSpPr>
            <a:spLocks noChangeArrowheads="1"/>
          </p:cNvSpPr>
          <p:nvPr/>
        </p:nvSpPr>
        <p:spPr bwMode="auto">
          <a:xfrm>
            <a:off x="6629400" y="5486400"/>
            <a:ext cx="1143000" cy="457200"/>
          </a:xfrm>
          <a:prstGeom prst="flowChartProcess">
            <a:avLst/>
          </a:prstGeom>
          <a:solidFill>
            <a:srgbClr val="FFFFFF"/>
          </a:solidFill>
          <a:ln w="12700">
            <a:solidFill>
              <a:schemeClr val="tx1"/>
            </a:solidFill>
            <a:miter lim="800000"/>
            <a:headEnd type="none" w="sm" len="sm"/>
            <a:tailEnd type="none" w="sm" len="sm"/>
          </a:ln>
        </p:spPr>
        <p:txBody>
          <a:bodyPr wrap="none" anchor="ctr"/>
          <a:lstStyle/>
          <a:p>
            <a:r>
              <a:rPr lang="en-US"/>
              <a:t>EPS Accretion</a:t>
            </a:r>
          </a:p>
          <a:p>
            <a:r>
              <a:rPr lang="en-US"/>
              <a:t>Credit Measures</a:t>
            </a:r>
          </a:p>
        </p:txBody>
      </p:sp>
      <p:sp>
        <p:nvSpPr>
          <p:cNvPr id="34832" name="AutoShape 16"/>
          <p:cNvSpPr>
            <a:spLocks noChangeArrowheads="1"/>
          </p:cNvSpPr>
          <p:nvPr/>
        </p:nvSpPr>
        <p:spPr bwMode="auto">
          <a:xfrm>
            <a:off x="2743200" y="3200400"/>
            <a:ext cx="1219200" cy="8382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Sources and</a:t>
            </a:r>
          </a:p>
          <a:p>
            <a:r>
              <a:rPr lang="en-US"/>
              <a:t>Uses of Funds</a:t>
            </a:r>
          </a:p>
        </p:txBody>
      </p:sp>
      <p:sp>
        <p:nvSpPr>
          <p:cNvPr id="34833" name="AutoShape 17"/>
          <p:cNvSpPr>
            <a:spLocks noChangeArrowheads="1"/>
          </p:cNvSpPr>
          <p:nvPr/>
        </p:nvSpPr>
        <p:spPr bwMode="auto">
          <a:xfrm>
            <a:off x="2895600" y="5410200"/>
            <a:ext cx="1219200" cy="838200"/>
          </a:xfrm>
          <a:prstGeom prst="flowChartPreparation">
            <a:avLst/>
          </a:prstGeom>
          <a:solidFill>
            <a:schemeClr val="accent1"/>
          </a:solidFill>
          <a:ln w="12700">
            <a:solidFill>
              <a:schemeClr val="tx1"/>
            </a:solidFill>
            <a:miter lim="800000"/>
            <a:headEnd type="none" w="sm" len="sm"/>
            <a:tailEnd type="none" w="sm" len="sm"/>
          </a:ln>
        </p:spPr>
        <p:txBody>
          <a:bodyPr wrap="none" anchor="ctr"/>
          <a:lstStyle/>
          <a:p>
            <a:r>
              <a:rPr lang="en-US"/>
              <a:t>Pro-Forma</a:t>
            </a:r>
          </a:p>
          <a:p>
            <a:r>
              <a:rPr lang="en-US"/>
              <a:t>Balance</a:t>
            </a:r>
          </a:p>
          <a:p>
            <a:r>
              <a:rPr lang="en-US"/>
              <a:t>Sheet</a:t>
            </a:r>
          </a:p>
        </p:txBody>
      </p:sp>
      <p:sp>
        <p:nvSpPr>
          <p:cNvPr id="34834" name="Line 18"/>
          <p:cNvSpPr>
            <a:spLocks noChangeShapeType="1"/>
          </p:cNvSpPr>
          <p:nvPr/>
        </p:nvSpPr>
        <p:spPr bwMode="auto">
          <a:xfrm>
            <a:off x="2667000" y="3810000"/>
            <a:ext cx="0" cy="2133600"/>
          </a:xfrm>
          <a:prstGeom prst="line">
            <a:avLst/>
          </a:prstGeom>
          <a:noFill/>
          <a:ln w="12700">
            <a:solidFill>
              <a:schemeClr val="tx1"/>
            </a:solidFill>
            <a:round/>
            <a:headEnd type="none" w="sm" len="sm"/>
            <a:tailEnd type="triangle" w="sm" len="sm"/>
          </a:ln>
        </p:spPr>
        <p:txBody>
          <a:bodyPr/>
          <a:lstStyle/>
          <a:p>
            <a:endParaRPr lang="en-US"/>
          </a:p>
        </p:txBody>
      </p:sp>
      <p:sp>
        <p:nvSpPr>
          <p:cNvPr id="34835" name="Line 19"/>
          <p:cNvSpPr>
            <a:spLocks noChangeShapeType="1"/>
          </p:cNvSpPr>
          <p:nvPr/>
        </p:nvSpPr>
        <p:spPr bwMode="auto">
          <a:xfrm>
            <a:off x="2667000" y="5943600"/>
            <a:ext cx="228600" cy="0"/>
          </a:xfrm>
          <a:prstGeom prst="line">
            <a:avLst/>
          </a:prstGeom>
          <a:noFill/>
          <a:ln w="12700">
            <a:solidFill>
              <a:schemeClr val="tx1"/>
            </a:solidFill>
            <a:round/>
            <a:headEnd type="none" w="sm" len="sm"/>
            <a:tailEnd type="triangle" w="sm" len="sm"/>
          </a:ln>
        </p:spPr>
        <p:txBody>
          <a:bodyPr/>
          <a:lstStyle/>
          <a:p>
            <a:endParaRPr lang="en-US"/>
          </a:p>
        </p:txBody>
      </p:sp>
      <p:sp>
        <p:nvSpPr>
          <p:cNvPr id="34836" name="Line 20"/>
          <p:cNvSpPr>
            <a:spLocks noChangeShapeType="1"/>
          </p:cNvSpPr>
          <p:nvPr/>
        </p:nvSpPr>
        <p:spPr bwMode="auto">
          <a:xfrm>
            <a:off x="3429000" y="41148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34837" name="Line 21"/>
          <p:cNvSpPr>
            <a:spLocks noChangeShapeType="1"/>
          </p:cNvSpPr>
          <p:nvPr/>
        </p:nvSpPr>
        <p:spPr bwMode="auto">
          <a:xfrm>
            <a:off x="3429000" y="5181600"/>
            <a:ext cx="0" cy="228600"/>
          </a:xfrm>
          <a:prstGeom prst="line">
            <a:avLst/>
          </a:prstGeom>
          <a:noFill/>
          <a:ln w="12700">
            <a:solidFill>
              <a:schemeClr val="tx1"/>
            </a:solidFill>
            <a:round/>
            <a:headEnd type="none" w="sm" len="sm"/>
            <a:tailEnd type="triangle" w="sm" len="sm"/>
          </a:ln>
        </p:spPr>
        <p:txBody>
          <a:bodyPr/>
          <a:lstStyle/>
          <a:p>
            <a:endParaRPr lang="en-US"/>
          </a:p>
        </p:txBody>
      </p:sp>
      <p:sp>
        <p:nvSpPr>
          <p:cNvPr id="34838" name="Line 22"/>
          <p:cNvSpPr>
            <a:spLocks noChangeShapeType="1"/>
          </p:cNvSpPr>
          <p:nvPr/>
        </p:nvSpPr>
        <p:spPr bwMode="auto">
          <a:xfrm flipH="1">
            <a:off x="2667000" y="3733800"/>
            <a:ext cx="152400" cy="0"/>
          </a:xfrm>
          <a:prstGeom prst="line">
            <a:avLst/>
          </a:prstGeom>
          <a:noFill/>
          <a:ln w="12700">
            <a:solidFill>
              <a:schemeClr val="tx1"/>
            </a:solidFill>
            <a:round/>
            <a:headEnd type="none" w="sm" len="sm"/>
            <a:tailEnd type="triangle" w="sm" len="sm"/>
          </a:ln>
        </p:spPr>
        <p:txBody>
          <a:bodyPr/>
          <a:lstStyle/>
          <a:p>
            <a:endParaRPr lang="en-US"/>
          </a:p>
        </p:txBody>
      </p:sp>
      <p:sp>
        <p:nvSpPr>
          <p:cNvPr id="34839" name="AutoShape 23"/>
          <p:cNvSpPr>
            <a:spLocks noChangeArrowheads="1"/>
          </p:cNvSpPr>
          <p:nvPr/>
        </p:nvSpPr>
        <p:spPr bwMode="auto">
          <a:xfrm>
            <a:off x="4724400" y="2286000"/>
            <a:ext cx="1143000" cy="2286000"/>
          </a:xfrm>
          <a:prstGeom prst="flowChartProcess">
            <a:avLst/>
          </a:prstGeom>
          <a:solidFill>
            <a:schemeClr val="accent1"/>
          </a:solidFill>
          <a:ln w="12700">
            <a:solidFill>
              <a:schemeClr val="tx1"/>
            </a:solidFill>
            <a:miter lim="800000"/>
            <a:headEnd type="none" w="sm" len="sm"/>
            <a:tailEnd type="none" w="sm" len="sm"/>
          </a:ln>
        </p:spPr>
        <p:txBody>
          <a:bodyPr wrap="none" anchor="ctr"/>
          <a:lstStyle/>
          <a:p>
            <a:endParaRPr lang="en-US"/>
          </a:p>
        </p:txBody>
      </p:sp>
      <p:sp>
        <p:nvSpPr>
          <p:cNvPr id="34840" name="AutoShape 24"/>
          <p:cNvSpPr>
            <a:spLocks noChangeArrowheads="1"/>
          </p:cNvSpPr>
          <p:nvPr/>
        </p:nvSpPr>
        <p:spPr bwMode="auto">
          <a:xfrm>
            <a:off x="4876800" y="2514600"/>
            <a:ext cx="838200" cy="533400"/>
          </a:xfrm>
          <a:prstGeom prst="flowChartProcess">
            <a:avLst/>
          </a:prstGeom>
          <a:solidFill>
            <a:srgbClr val="FFFF99"/>
          </a:solidFill>
          <a:ln w="12700">
            <a:solidFill>
              <a:schemeClr val="tx1"/>
            </a:solidFill>
            <a:miter lim="800000"/>
            <a:headEnd type="none" w="sm" len="sm"/>
            <a:tailEnd type="none" w="sm" len="sm"/>
          </a:ln>
        </p:spPr>
        <p:txBody>
          <a:bodyPr wrap="none" anchor="ctr"/>
          <a:lstStyle/>
          <a:p>
            <a:r>
              <a:rPr lang="en-US"/>
              <a:t>Debt</a:t>
            </a:r>
          </a:p>
          <a:p>
            <a:r>
              <a:rPr lang="en-US"/>
              <a:t>Schedule</a:t>
            </a:r>
          </a:p>
        </p:txBody>
      </p:sp>
      <p:sp>
        <p:nvSpPr>
          <p:cNvPr id="34841" name="Line 25"/>
          <p:cNvSpPr>
            <a:spLocks noChangeShapeType="1"/>
          </p:cNvSpPr>
          <p:nvPr/>
        </p:nvSpPr>
        <p:spPr bwMode="auto">
          <a:xfrm flipV="1">
            <a:off x="4114800" y="2743200"/>
            <a:ext cx="762000" cy="990600"/>
          </a:xfrm>
          <a:prstGeom prst="line">
            <a:avLst/>
          </a:prstGeom>
          <a:noFill/>
          <a:ln w="12700">
            <a:solidFill>
              <a:schemeClr val="tx1"/>
            </a:solidFill>
            <a:round/>
            <a:headEnd type="none" w="sm" len="sm"/>
            <a:tailEnd type="triangle" w="sm" len="sm"/>
          </a:ln>
        </p:spPr>
        <p:txBody>
          <a:bodyPr/>
          <a:lstStyle/>
          <a:p>
            <a:endParaRPr lang="en-US"/>
          </a:p>
        </p:txBody>
      </p:sp>
      <p:sp>
        <p:nvSpPr>
          <p:cNvPr id="34842" name="AutoShape 26"/>
          <p:cNvSpPr>
            <a:spLocks noChangeArrowheads="1"/>
          </p:cNvSpPr>
          <p:nvPr/>
        </p:nvSpPr>
        <p:spPr bwMode="auto">
          <a:xfrm>
            <a:off x="4876800" y="3505200"/>
            <a:ext cx="838200" cy="762000"/>
          </a:xfrm>
          <a:prstGeom prst="flowChartProcess">
            <a:avLst/>
          </a:prstGeom>
          <a:solidFill>
            <a:srgbClr val="FFFF99"/>
          </a:solidFill>
          <a:ln w="12700">
            <a:solidFill>
              <a:schemeClr val="tx1"/>
            </a:solidFill>
            <a:miter lim="800000"/>
            <a:headEnd type="none" w="sm" len="sm"/>
            <a:tailEnd type="none" w="sm" len="sm"/>
          </a:ln>
        </p:spPr>
        <p:txBody>
          <a:bodyPr wrap="none" anchor="ctr"/>
          <a:lstStyle/>
          <a:p>
            <a:r>
              <a:rPr lang="en-US"/>
              <a:t>Fixed</a:t>
            </a:r>
          </a:p>
          <a:p>
            <a:r>
              <a:rPr lang="en-US"/>
              <a:t>Assets</a:t>
            </a:r>
          </a:p>
          <a:p>
            <a:r>
              <a:rPr lang="en-US"/>
              <a:t>Fees and</a:t>
            </a:r>
          </a:p>
          <a:p>
            <a:r>
              <a:rPr lang="en-US"/>
              <a:t>Other</a:t>
            </a:r>
          </a:p>
        </p:txBody>
      </p:sp>
      <p:sp>
        <p:nvSpPr>
          <p:cNvPr id="34843" name="Line 27"/>
          <p:cNvSpPr>
            <a:spLocks noChangeShapeType="1"/>
          </p:cNvSpPr>
          <p:nvPr/>
        </p:nvSpPr>
        <p:spPr bwMode="auto">
          <a:xfrm flipV="1">
            <a:off x="4191000" y="4038600"/>
            <a:ext cx="609600" cy="1828800"/>
          </a:xfrm>
          <a:prstGeom prst="line">
            <a:avLst/>
          </a:prstGeom>
          <a:noFill/>
          <a:ln w="12700">
            <a:solidFill>
              <a:schemeClr val="tx1"/>
            </a:solidFill>
            <a:round/>
            <a:headEnd type="none" w="sm" len="sm"/>
            <a:tailEnd type="triangle" w="sm" len="sm"/>
          </a:ln>
        </p:spPr>
        <p:txBody>
          <a:bodyPr/>
          <a:lstStyle/>
          <a:p>
            <a:endParaRPr lang="en-US"/>
          </a:p>
        </p:txBody>
      </p:sp>
      <p:sp>
        <p:nvSpPr>
          <p:cNvPr id="34844" name="Line 28"/>
          <p:cNvSpPr>
            <a:spLocks noChangeShapeType="1"/>
          </p:cNvSpPr>
          <p:nvPr/>
        </p:nvSpPr>
        <p:spPr bwMode="auto">
          <a:xfrm>
            <a:off x="1600200" y="3124200"/>
            <a:ext cx="1219200" cy="381000"/>
          </a:xfrm>
          <a:prstGeom prst="line">
            <a:avLst/>
          </a:prstGeom>
          <a:noFill/>
          <a:ln w="12700">
            <a:solidFill>
              <a:schemeClr val="tx1"/>
            </a:solidFill>
            <a:round/>
            <a:headEnd type="none" w="sm" len="sm"/>
            <a:tailEnd type="triangle" w="sm" len="sm"/>
          </a:ln>
        </p:spPr>
        <p:txBody>
          <a:bodyPr/>
          <a:lstStyle/>
          <a:p>
            <a:endParaRPr lang="en-US"/>
          </a:p>
        </p:txBody>
      </p:sp>
      <p:sp>
        <p:nvSpPr>
          <p:cNvPr id="34845" name="Line 29"/>
          <p:cNvSpPr>
            <a:spLocks noChangeShapeType="1"/>
          </p:cNvSpPr>
          <p:nvPr/>
        </p:nvSpPr>
        <p:spPr bwMode="auto">
          <a:xfrm>
            <a:off x="1600200" y="3200400"/>
            <a:ext cx="1143000" cy="1600200"/>
          </a:xfrm>
          <a:prstGeom prst="line">
            <a:avLst/>
          </a:prstGeom>
          <a:noFill/>
          <a:ln w="12700">
            <a:solidFill>
              <a:schemeClr val="tx1"/>
            </a:solidFill>
            <a:round/>
            <a:headEnd type="none" w="sm" len="sm"/>
            <a:tailEnd type="triangle" w="sm" len="sm"/>
          </a:ln>
        </p:spPr>
        <p:txBody>
          <a:bodyPr/>
          <a:lstStyle/>
          <a:p>
            <a:endParaRPr lang="en-US"/>
          </a:p>
        </p:txBody>
      </p:sp>
      <p:sp>
        <p:nvSpPr>
          <p:cNvPr id="34846" name="Line 30"/>
          <p:cNvSpPr>
            <a:spLocks noChangeShapeType="1"/>
          </p:cNvSpPr>
          <p:nvPr/>
        </p:nvSpPr>
        <p:spPr bwMode="auto">
          <a:xfrm>
            <a:off x="1676400" y="25908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34847" name="Line 31"/>
          <p:cNvSpPr>
            <a:spLocks noChangeShapeType="1"/>
          </p:cNvSpPr>
          <p:nvPr/>
        </p:nvSpPr>
        <p:spPr bwMode="auto">
          <a:xfrm flipV="1">
            <a:off x="1676400" y="2057400"/>
            <a:ext cx="457200" cy="533400"/>
          </a:xfrm>
          <a:prstGeom prst="line">
            <a:avLst/>
          </a:prstGeom>
          <a:noFill/>
          <a:ln w="12700">
            <a:solidFill>
              <a:schemeClr val="tx1"/>
            </a:solidFill>
            <a:round/>
            <a:headEnd type="none" w="sm" len="sm"/>
            <a:tailEnd type="triangle" w="sm" len="sm"/>
          </a:ln>
        </p:spPr>
        <p:txBody>
          <a:bodyPr/>
          <a:lstStyle/>
          <a:p>
            <a:endParaRPr lang="en-US"/>
          </a:p>
        </p:txBody>
      </p:sp>
      <p:sp>
        <p:nvSpPr>
          <p:cNvPr id="34848" name="Line 32"/>
          <p:cNvSpPr>
            <a:spLocks noChangeShapeType="1"/>
          </p:cNvSpPr>
          <p:nvPr/>
        </p:nvSpPr>
        <p:spPr bwMode="auto">
          <a:xfrm>
            <a:off x="7162800" y="4495800"/>
            <a:ext cx="0" cy="762000"/>
          </a:xfrm>
          <a:prstGeom prst="line">
            <a:avLst/>
          </a:prstGeom>
          <a:noFill/>
          <a:ln w="12700">
            <a:solidFill>
              <a:schemeClr val="tx1"/>
            </a:solidFill>
            <a:round/>
            <a:headEnd type="none" w="sm" len="sm"/>
            <a:tailEnd type="triangle" w="sm" len="sm"/>
          </a:ln>
        </p:spPr>
        <p:txBody>
          <a:bodyPr/>
          <a:lstStyle/>
          <a:p>
            <a:endParaRPr lang="en-US"/>
          </a:p>
        </p:txBody>
      </p:sp>
      <p:sp>
        <p:nvSpPr>
          <p:cNvPr id="34849" name="Line 33"/>
          <p:cNvSpPr>
            <a:spLocks noChangeShapeType="1"/>
          </p:cNvSpPr>
          <p:nvPr/>
        </p:nvSpPr>
        <p:spPr bwMode="auto">
          <a:xfrm flipV="1">
            <a:off x="5867400" y="1752600"/>
            <a:ext cx="381000" cy="990600"/>
          </a:xfrm>
          <a:prstGeom prst="line">
            <a:avLst/>
          </a:prstGeom>
          <a:noFill/>
          <a:ln w="12700">
            <a:solidFill>
              <a:schemeClr val="tx1"/>
            </a:solidFill>
            <a:round/>
            <a:headEnd type="none" w="sm" len="sm"/>
            <a:tailEnd type="triangle" w="sm" len="sm"/>
          </a:ln>
        </p:spPr>
        <p:txBody>
          <a:bodyPr/>
          <a:lstStyle/>
          <a:p>
            <a:endParaRPr lang="en-US"/>
          </a:p>
        </p:txBody>
      </p:sp>
      <p:sp>
        <p:nvSpPr>
          <p:cNvPr id="34850" name="Line 34"/>
          <p:cNvSpPr>
            <a:spLocks noChangeShapeType="1"/>
          </p:cNvSpPr>
          <p:nvPr/>
        </p:nvSpPr>
        <p:spPr bwMode="auto">
          <a:xfrm>
            <a:off x="5867400" y="2819400"/>
            <a:ext cx="381000" cy="457200"/>
          </a:xfrm>
          <a:prstGeom prst="line">
            <a:avLst/>
          </a:prstGeom>
          <a:noFill/>
          <a:ln w="12700">
            <a:solidFill>
              <a:schemeClr val="tx1"/>
            </a:solidFill>
            <a:round/>
            <a:headEnd type="none" w="sm" len="sm"/>
            <a:tailEnd type="triangle" w="sm" len="sm"/>
          </a:ln>
        </p:spPr>
        <p:txBody>
          <a:bodyPr/>
          <a:lstStyle/>
          <a:p>
            <a:endParaRPr lang="en-US"/>
          </a:p>
        </p:txBody>
      </p:sp>
      <p:sp>
        <p:nvSpPr>
          <p:cNvPr id="34851" name="Line 35"/>
          <p:cNvSpPr>
            <a:spLocks noChangeShapeType="1"/>
          </p:cNvSpPr>
          <p:nvPr/>
        </p:nvSpPr>
        <p:spPr bwMode="auto">
          <a:xfrm>
            <a:off x="8458200" y="16002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34852" name="Line 36"/>
          <p:cNvSpPr>
            <a:spLocks noChangeShapeType="1"/>
          </p:cNvSpPr>
          <p:nvPr/>
        </p:nvSpPr>
        <p:spPr bwMode="auto">
          <a:xfrm>
            <a:off x="8839200" y="1600200"/>
            <a:ext cx="0" cy="1676400"/>
          </a:xfrm>
          <a:prstGeom prst="line">
            <a:avLst/>
          </a:prstGeom>
          <a:noFill/>
          <a:ln w="12700">
            <a:solidFill>
              <a:schemeClr val="tx1"/>
            </a:solidFill>
            <a:round/>
            <a:headEnd type="none" w="sm" len="sm"/>
            <a:tailEnd type="triangle" w="sm" len="sm"/>
          </a:ln>
        </p:spPr>
        <p:txBody>
          <a:bodyPr/>
          <a:lstStyle/>
          <a:p>
            <a:endParaRPr lang="en-US"/>
          </a:p>
        </p:txBody>
      </p:sp>
      <p:sp>
        <p:nvSpPr>
          <p:cNvPr id="34853" name="Line 37"/>
          <p:cNvSpPr>
            <a:spLocks noChangeShapeType="1"/>
          </p:cNvSpPr>
          <p:nvPr/>
        </p:nvSpPr>
        <p:spPr bwMode="auto">
          <a:xfrm flipH="1">
            <a:off x="8458200" y="32766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34854" name="Line 38"/>
          <p:cNvSpPr>
            <a:spLocks noChangeShapeType="1"/>
          </p:cNvSpPr>
          <p:nvPr/>
        </p:nvSpPr>
        <p:spPr bwMode="auto">
          <a:xfrm>
            <a:off x="4495800" y="1600200"/>
            <a:ext cx="1600200" cy="0"/>
          </a:xfrm>
          <a:prstGeom prst="line">
            <a:avLst/>
          </a:prstGeom>
          <a:noFill/>
          <a:ln w="12700">
            <a:solidFill>
              <a:schemeClr val="tx1"/>
            </a:solidFill>
            <a:round/>
            <a:headEnd type="none" w="sm" len="sm"/>
            <a:tailEnd type="triangle" w="sm" len="sm"/>
          </a:ln>
        </p:spPr>
        <p:txBody>
          <a:bodyPr/>
          <a:lstStyle/>
          <a:p>
            <a:endParaRPr lang="en-US"/>
          </a:p>
        </p:txBody>
      </p:sp>
      <p:sp>
        <p:nvSpPr>
          <p:cNvPr id="34855" name="Line 39"/>
          <p:cNvSpPr>
            <a:spLocks noChangeShapeType="1"/>
          </p:cNvSpPr>
          <p:nvPr/>
        </p:nvSpPr>
        <p:spPr bwMode="auto">
          <a:xfrm>
            <a:off x="4495800" y="1905000"/>
            <a:ext cx="1600200" cy="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Sheets in M&amp;A Consolidation</a:t>
            </a:r>
          </a:p>
        </p:txBody>
      </p:sp>
      <p:sp>
        <p:nvSpPr>
          <p:cNvPr id="35843" name="AutoShape 3"/>
          <p:cNvSpPr>
            <a:spLocks noChangeArrowheads="1"/>
          </p:cNvSpPr>
          <p:nvPr/>
        </p:nvSpPr>
        <p:spPr bwMode="invGray">
          <a:xfrm>
            <a:off x="3352800" y="1752600"/>
            <a:ext cx="2133600" cy="9906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Target</a:t>
            </a:r>
          </a:p>
          <a:p>
            <a:pPr>
              <a:spcBef>
                <a:spcPct val="20000"/>
              </a:spcBef>
              <a:buClr>
                <a:schemeClr val="tx2"/>
              </a:buClr>
            </a:pPr>
            <a:r>
              <a:rPr lang="en-US" sz="2400" b="1" i="1">
                <a:solidFill>
                  <a:schemeClr val="bg1"/>
                </a:solidFill>
                <a:latin typeface="Times New Roman" pitchFamily="18" charset="0"/>
              </a:rPr>
              <a:t>Financials</a:t>
            </a:r>
          </a:p>
        </p:txBody>
      </p:sp>
      <p:sp>
        <p:nvSpPr>
          <p:cNvPr id="35844" name="AutoShape 4"/>
          <p:cNvSpPr>
            <a:spLocks noChangeArrowheads="1"/>
          </p:cNvSpPr>
          <p:nvPr/>
        </p:nvSpPr>
        <p:spPr bwMode="invGray">
          <a:xfrm>
            <a:off x="6477000" y="1981200"/>
            <a:ext cx="2133600" cy="15240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Consolidated</a:t>
            </a:r>
          </a:p>
          <a:p>
            <a:pPr>
              <a:spcBef>
                <a:spcPct val="20000"/>
              </a:spcBef>
              <a:buClr>
                <a:schemeClr val="tx2"/>
              </a:buClr>
            </a:pPr>
            <a:r>
              <a:rPr lang="en-US" sz="2400" b="1" i="1">
                <a:solidFill>
                  <a:schemeClr val="bg1"/>
                </a:solidFill>
                <a:latin typeface="Times New Roman" pitchFamily="18" charset="0"/>
              </a:rPr>
              <a:t>Financial</a:t>
            </a:r>
          </a:p>
          <a:p>
            <a:pPr>
              <a:spcBef>
                <a:spcPct val="20000"/>
              </a:spcBef>
              <a:buClr>
                <a:schemeClr val="tx2"/>
              </a:buClr>
            </a:pPr>
            <a:r>
              <a:rPr lang="en-US" sz="2400" b="1" i="1">
                <a:solidFill>
                  <a:schemeClr val="bg1"/>
                </a:solidFill>
                <a:latin typeface="Times New Roman" pitchFamily="18" charset="0"/>
              </a:rPr>
              <a:t> Statements</a:t>
            </a:r>
          </a:p>
        </p:txBody>
      </p:sp>
      <p:sp>
        <p:nvSpPr>
          <p:cNvPr id="35845" name="AutoShape 5"/>
          <p:cNvSpPr>
            <a:spLocks noChangeArrowheads="1"/>
          </p:cNvSpPr>
          <p:nvPr/>
        </p:nvSpPr>
        <p:spPr bwMode="invGray">
          <a:xfrm>
            <a:off x="6858000" y="3962400"/>
            <a:ext cx="1905000" cy="20574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Outputs – </a:t>
            </a:r>
          </a:p>
          <a:p>
            <a:pPr>
              <a:spcBef>
                <a:spcPct val="20000"/>
              </a:spcBef>
              <a:buClr>
                <a:schemeClr val="tx2"/>
              </a:buClr>
            </a:pPr>
            <a:r>
              <a:rPr lang="en-US" sz="2400" b="1" i="1">
                <a:solidFill>
                  <a:schemeClr val="bg1"/>
                </a:solidFill>
                <a:latin typeface="Times New Roman" pitchFamily="18" charset="0"/>
              </a:rPr>
              <a:t>Value  </a:t>
            </a:r>
          </a:p>
          <a:p>
            <a:pPr>
              <a:spcBef>
                <a:spcPct val="20000"/>
              </a:spcBef>
              <a:buClr>
                <a:schemeClr val="tx2"/>
              </a:buClr>
            </a:pPr>
            <a:r>
              <a:rPr lang="en-US" sz="2400" b="1" i="1">
                <a:solidFill>
                  <a:schemeClr val="bg1"/>
                </a:solidFill>
                <a:latin typeface="Times New Roman" pitchFamily="18" charset="0"/>
              </a:rPr>
              <a:t>Credit </a:t>
            </a:r>
          </a:p>
          <a:p>
            <a:pPr>
              <a:spcBef>
                <a:spcPct val="20000"/>
              </a:spcBef>
              <a:buClr>
                <a:schemeClr val="tx2"/>
              </a:buClr>
            </a:pPr>
            <a:r>
              <a:rPr lang="en-US" sz="2400" b="1" i="1">
                <a:solidFill>
                  <a:schemeClr val="bg1"/>
                </a:solidFill>
                <a:latin typeface="Times New Roman" pitchFamily="18" charset="0"/>
              </a:rPr>
              <a:t>Quality</a:t>
            </a:r>
          </a:p>
        </p:txBody>
      </p:sp>
      <p:sp>
        <p:nvSpPr>
          <p:cNvPr id="35846" name="AutoShape 6"/>
          <p:cNvSpPr>
            <a:spLocks noChangeArrowheads="1"/>
          </p:cNvSpPr>
          <p:nvPr/>
        </p:nvSpPr>
        <p:spPr bwMode="invGray">
          <a:xfrm>
            <a:off x="533400" y="1752600"/>
            <a:ext cx="2133600" cy="16764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Transaction &amp;</a:t>
            </a:r>
          </a:p>
          <a:p>
            <a:pPr>
              <a:spcBef>
                <a:spcPct val="20000"/>
              </a:spcBef>
              <a:buClr>
                <a:schemeClr val="tx2"/>
              </a:buClr>
            </a:pPr>
            <a:r>
              <a:rPr lang="en-US" sz="2400" b="1" i="1">
                <a:solidFill>
                  <a:schemeClr val="bg1"/>
                </a:solidFill>
                <a:latin typeface="Times New Roman" pitchFamily="18" charset="0"/>
              </a:rPr>
              <a:t>Source and Use</a:t>
            </a:r>
          </a:p>
          <a:p>
            <a:pPr>
              <a:spcBef>
                <a:spcPct val="20000"/>
              </a:spcBef>
              <a:buClr>
                <a:schemeClr val="tx2"/>
              </a:buClr>
            </a:pPr>
            <a:r>
              <a:rPr lang="en-US" sz="2400" b="1" i="1">
                <a:solidFill>
                  <a:schemeClr val="bg1"/>
                </a:solidFill>
                <a:latin typeface="Times New Roman" pitchFamily="18" charset="0"/>
              </a:rPr>
              <a:t>Analysis</a:t>
            </a:r>
          </a:p>
        </p:txBody>
      </p:sp>
      <p:sp>
        <p:nvSpPr>
          <p:cNvPr id="35847" name="AutoShape 7"/>
          <p:cNvSpPr>
            <a:spLocks noChangeArrowheads="1"/>
          </p:cNvSpPr>
          <p:nvPr/>
        </p:nvSpPr>
        <p:spPr bwMode="invGray">
          <a:xfrm>
            <a:off x="3429000" y="3048000"/>
            <a:ext cx="2057400" cy="10668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Acquirer </a:t>
            </a:r>
          </a:p>
          <a:p>
            <a:pPr>
              <a:spcBef>
                <a:spcPct val="20000"/>
              </a:spcBef>
              <a:buClr>
                <a:schemeClr val="tx2"/>
              </a:buClr>
            </a:pPr>
            <a:r>
              <a:rPr lang="en-US" sz="2400" b="1" i="1">
                <a:solidFill>
                  <a:schemeClr val="bg1"/>
                </a:solidFill>
                <a:latin typeface="Times New Roman" pitchFamily="18" charset="0"/>
              </a:rPr>
              <a:t>Financials</a:t>
            </a:r>
          </a:p>
        </p:txBody>
      </p:sp>
      <p:sp>
        <p:nvSpPr>
          <p:cNvPr id="35848" name="AutoShape 8"/>
          <p:cNvSpPr>
            <a:spLocks noChangeArrowheads="1"/>
          </p:cNvSpPr>
          <p:nvPr/>
        </p:nvSpPr>
        <p:spPr bwMode="invGray">
          <a:xfrm>
            <a:off x="609600" y="4038600"/>
            <a:ext cx="2133600" cy="16002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Goodwill &amp;</a:t>
            </a:r>
          </a:p>
          <a:p>
            <a:pPr>
              <a:spcBef>
                <a:spcPct val="20000"/>
              </a:spcBef>
              <a:buClr>
                <a:schemeClr val="tx2"/>
              </a:buClr>
            </a:pPr>
            <a:r>
              <a:rPr lang="en-US" sz="2400" b="1" i="1">
                <a:solidFill>
                  <a:schemeClr val="bg1"/>
                </a:solidFill>
                <a:latin typeface="Times New Roman" pitchFamily="18" charset="0"/>
              </a:rPr>
              <a:t>Pro-Forma</a:t>
            </a:r>
          </a:p>
          <a:p>
            <a:pPr>
              <a:spcBef>
                <a:spcPct val="20000"/>
              </a:spcBef>
              <a:buClr>
                <a:schemeClr val="tx2"/>
              </a:buClr>
            </a:pPr>
            <a:r>
              <a:rPr lang="en-US" sz="2400" b="1" i="1">
                <a:solidFill>
                  <a:schemeClr val="bg1"/>
                </a:solidFill>
                <a:latin typeface="Times New Roman" pitchFamily="18" charset="0"/>
              </a:rPr>
              <a:t>Balance Sheet</a:t>
            </a:r>
          </a:p>
        </p:txBody>
      </p:sp>
      <p:sp>
        <p:nvSpPr>
          <p:cNvPr id="35849" name="AutoShape 9"/>
          <p:cNvSpPr>
            <a:spLocks noChangeArrowheads="1"/>
          </p:cNvSpPr>
          <p:nvPr/>
        </p:nvSpPr>
        <p:spPr bwMode="invGray">
          <a:xfrm>
            <a:off x="3352800" y="4343400"/>
            <a:ext cx="2514600" cy="1600200"/>
          </a:xfrm>
          <a:prstGeom prst="flowChartDocument">
            <a:avLst/>
          </a:prstGeom>
          <a:solidFill>
            <a:srgbClr val="0000FF"/>
          </a:solidFill>
          <a:ln w="57150">
            <a:solidFill>
              <a:schemeClr val="bg1"/>
            </a:solidFill>
            <a:miter lim="800000"/>
            <a:headEnd/>
            <a:tailEnd/>
          </a:ln>
        </p:spPr>
        <p:txBody>
          <a:bodyPr wrap="none" anchor="ctr"/>
          <a:lstStyle/>
          <a:p>
            <a:pPr>
              <a:spcBef>
                <a:spcPct val="20000"/>
              </a:spcBef>
              <a:buClr>
                <a:schemeClr val="tx2"/>
              </a:buClr>
            </a:pPr>
            <a:r>
              <a:rPr lang="en-US" sz="2400" b="1" i="1">
                <a:solidFill>
                  <a:schemeClr val="bg1"/>
                </a:solidFill>
                <a:latin typeface="Times New Roman" pitchFamily="18" charset="0"/>
              </a:rPr>
              <a:t>Debt Issues </a:t>
            </a:r>
          </a:p>
          <a:p>
            <a:pPr>
              <a:spcBef>
                <a:spcPct val="20000"/>
              </a:spcBef>
              <a:buClr>
                <a:schemeClr val="tx2"/>
              </a:buClr>
            </a:pPr>
            <a:r>
              <a:rPr lang="en-US" sz="2400" b="1" i="1">
                <a:solidFill>
                  <a:schemeClr val="bg1"/>
                </a:solidFill>
                <a:latin typeface="Times New Roman" pitchFamily="18" charset="0"/>
              </a:rPr>
              <a:t>Including Debt</a:t>
            </a:r>
          </a:p>
          <a:p>
            <a:pPr>
              <a:spcBef>
                <a:spcPct val="20000"/>
              </a:spcBef>
              <a:buClr>
                <a:schemeClr val="tx2"/>
              </a:buClr>
            </a:pPr>
            <a:r>
              <a:rPr lang="en-US" sz="2400" b="1" i="1">
                <a:solidFill>
                  <a:schemeClr val="bg1"/>
                </a:solidFill>
                <a:latin typeface="Times New Roman" pitchFamily="18" charset="0"/>
              </a:rPr>
              <a:t>For Financing</a:t>
            </a:r>
          </a:p>
        </p:txBody>
      </p:sp>
      <p:sp>
        <p:nvSpPr>
          <p:cNvPr id="35850" name="Line 10"/>
          <p:cNvSpPr>
            <a:spLocks noChangeShapeType="1"/>
          </p:cNvSpPr>
          <p:nvPr/>
        </p:nvSpPr>
        <p:spPr bwMode="auto">
          <a:xfrm>
            <a:off x="1676400" y="3352800"/>
            <a:ext cx="0" cy="685800"/>
          </a:xfrm>
          <a:prstGeom prst="line">
            <a:avLst/>
          </a:prstGeom>
          <a:noFill/>
          <a:ln w="25400">
            <a:solidFill>
              <a:schemeClr val="tx1"/>
            </a:solidFill>
            <a:round/>
            <a:headEnd/>
            <a:tailEnd type="triangle" w="med" len="med"/>
          </a:ln>
        </p:spPr>
        <p:txBody>
          <a:bodyPr>
            <a:spAutoFit/>
          </a:bodyPr>
          <a:lstStyle/>
          <a:p>
            <a:endParaRPr lang="en-US"/>
          </a:p>
        </p:txBody>
      </p:sp>
      <p:sp>
        <p:nvSpPr>
          <p:cNvPr id="35851" name="Line 11"/>
          <p:cNvSpPr>
            <a:spLocks noChangeShapeType="1"/>
          </p:cNvSpPr>
          <p:nvPr/>
        </p:nvSpPr>
        <p:spPr bwMode="auto">
          <a:xfrm flipH="1">
            <a:off x="2514600" y="2209800"/>
            <a:ext cx="838200" cy="1676400"/>
          </a:xfrm>
          <a:prstGeom prst="line">
            <a:avLst/>
          </a:prstGeom>
          <a:noFill/>
          <a:ln w="25400">
            <a:solidFill>
              <a:schemeClr val="tx1"/>
            </a:solidFill>
            <a:round/>
            <a:headEnd/>
            <a:tailEnd type="triangle" w="med" len="med"/>
          </a:ln>
        </p:spPr>
        <p:txBody>
          <a:bodyPr>
            <a:spAutoFit/>
          </a:bodyPr>
          <a:lstStyle/>
          <a:p>
            <a:endParaRPr lang="en-US"/>
          </a:p>
        </p:txBody>
      </p:sp>
      <p:sp>
        <p:nvSpPr>
          <p:cNvPr id="35852" name="Line 12"/>
          <p:cNvSpPr>
            <a:spLocks noChangeShapeType="1"/>
          </p:cNvSpPr>
          <p:nvPr/>
        </p:nvSpPr>
        <p:spPr bwMode="auto">
          <a:xfrm flipH="1">
            <a:off x="2819400" y="3733800"/>
            <a:ext cx="609600" cy="533400"/>
          </a:xfrm>
          <a:prstGeom prst="line">
            <a:avLst/>
          </a:prstGeom>
          <a:noFill/>
          <a:ln w="25400">
            <a:solidFill>
              <a:schemeClr val="tx1"/>
            </a:solidFill>
            <a:round/>
            <a:headEnd/>
            <a:tailEnd type="triangle" w="med" len="med"/>
          </a:ln>
        </p:spPr>
        <p:txBody>
          <a:bodyPr>
            <a:spAutoFit/>
          </a:bodyPr>
          <a:lstStyle/>
          <a:p>
            <a:endParaRPr lang="en-US"/>
          </a:p>
        </p:txBody>
      </p:sp>
      <p:sp>
        <p:nvSpPr>
          <p:cNvPr id="35853" name="Line 13"/>
          <p:cNvSpPr>
            <a:spLocks noChangeShapeType="1"/>
          </p:cNvSpPr>
          <p:nvPr/>
        </p:nvSpPr>
        <p:spPr bwMode="auto">
          <a:xfrm>
            <a:off x="5486400" y="2057400"/>
            <a:ext cx="990600" cy="304800"/>
          </a:xfrm>
          <a:prstGeom prst="line">
            <a:avLst/>
          </a:prstGeom>
          <a:noFill/>
          <a:ln w="25400">
            <a:solidFill>
              <a:schemeClr val="tx1"/>
            </a:solidFill>
            <a:round/>
            <a:headEnd/>
            <a:tailEnd type="triangle" w="med" len="med"/>
          </a:ln>
        </p:spPr>
        <p:txBody>
          <a:bodyPr>
            <a:spAutoFit/>
          </a:bodyPr>
          <a:lstStyle/>
          <a:p>
            <a:endParaRPr lang="en-US"/>
          </a:p>
        </p:txBody>
      </p:sp>
      <p:sp>
        <p:nvSpPr>
          <p:cNvPr id="35854" name="Line 14"/>
          <p:cNvSpPr>
            <a:spLocks noChangeShapeType="1"/>
          </p:cNvSpPr>
          <p:nvPr/>
        </p:nvSpPr>
        <p:spPr bwMode="auto">
          <a:xfrm flipV="1">
            <a:off x="5486400" y="2895600"/>
            <a:ext cx="914400" cy="609600"/>
          </a:xfrm>
          <a:prstGeom prst="line">
            <a:avLst/>
          </a:prstGeom>
          <a:noFill/>
          <a:ln w="25400">
            <a:solidFill>
              <a:schemeClr val="tx1"/>
            </a:solidFill>
            <a:round/>
            <a:headEnd/>
            <a:tailEnd type="triangle" w="med" len="med"/>
          </a:ln>
        </p:spPr>
        <p:txBody>
          <a:bodyPr>
            <a:spAutoFit/>
          </a:bodyPr>
          <a:lstStyle/>
          <a:p>
            <a:endParaRPr lang="en-US"/>
          </a:p>
        </p:txBody>
      </p:sp>
      <p:sp>
        <p:nvSpPr>
          <p:cNvPr id="35855" name="Line 15"/>
          <p:cNvSpPr>
            <a:spLocks noChangeShapeType="1"/>
          </p:cNvSpPr>
          <p:nvPr/>
        </p:nvSpPr>
        <p:spPr bwMode="auto">
          <a:xfrm>
            <a:off x="2743200" y="4953000"/>
            <a:ext cx="533400" cy="76200"/>
          </a:xfrm>
          <a:prstGeom prst="line">
            <a:avLst/>
          </a:prstGeom>
          <a:noFill/>
          <a:ln w="25400">
            <a:solidFill>
              <a:schemeClr val="tx1"/>
            </a:solidFill>
            <a:round/>
            <a:headEnd/>
            <a:tailEnd type="triangle" w="med" len="med"/>
          </a:ln>
        </p:spPr>
        <p:txBody>
          <a:bodyPr>
            <a:spAutoFit/>
          </a:bodyPr>
          <a:lstStyle/>
          <a:p>
            <a:endParaRPr lang="en-US"/>
          </a:p>
        </p:txBody>
      </p:sp>
      <p:sp>
        <p:nvSpPr>
          <p:cNvPr id="35856" name="Line 16"/>
          <p:cNvSpPr>
            <a:spLocks noChangeShapeType="1"/>
          </p:cNvSpPr>
          <p:nvPr/>
        </p:nvSpPr>
        <p:spPr bwMode="auto">
          <a:xfrm flipV="1">
            <a:off x="5943600" y="3505200"/>
            <a:ext cx="685800" cy="1295400"/>
          </a:xfrm>
          <a:prstGeom prst="line">
            <a:avLst/>
          </a:prstGeom>
          <a:noFill/>
          <a:ln w="25400">
            <a:solidFill>
              <a:schemeClr val="tx1"/>
            </a:solidFill>
            <a:round/>
            <a:headEnd/>
            <a:tailEnd type="triangle" w="med" len="med"/>
          </a:ln>
        </p:spPr>
        <p:txBody>
          <a:bodyPr>
            <a:spAutoFit/>
          </a:bodyPr>
          <a:lstStyle/>
          <a:p>
            <a:endParaRPr lang="en-US"/>
          </a:p>
        </p:txBody>
      </p:sp>
      <p:sp>
        <p:nvSpPr>
          <p:cNvPr id="35857" name="Line 17"/>
          <p:cNvSpPr>
            <a:spLocks noChangeShapeType="1"/>
          </p:cNvSpPr>
          <p:nvPr/>
        </p:nvSpPr>
        <p:spPr bwMode="auto">
          <a:xfrm>
            <a:off x="7772400" y="3429000"/>
            <a:ext cx="0" cy="533400"/>
          </a:xfrm>
          <a:prstGeom prst="line">
            <a:avLst/>
          </a:prstGeom>
          <a:noFill/>
          <a:ln w="25400">
            <a:solidFill>
              <a:schemeClr val="tx1"/>
            </a:solidFill>
            <a:round/>
            <a:headEnd/>
            <a:tailEnd type="triangle" w="med" len="med"/>
          </a:ln>
        </p:spPr>
        <p:txBody>
          <a:bodyPr>
            <a:spAutoFit/>
          </a:bodyPr>
          <a:lstStyle/>
          <a:p>
            <a:endParaRPr lang="en-US"/>
          </a:p>
        </p:txBody>
      </p:sp>
      <p:cxnSp>
        <p:nvCxnSpPr>
          <p:cNvPr id="35858" name="AutoShape 18"/>
          <p:cNvCxnSpPr>
            <a:cxnSpLocks noChangeShapeType="1"/>
            <a:stCxn id="35846" idx="0"/>
            <a:endCxn id="35844" idx="0"/>
          </p:cNvCxnSpPr>
          <p:nvPr/>
        </p:nvCxnSpPr>
        <p:spPr bwMode="auto">
          <a:xfrm rot="5400000" flipV="1">
            <a:off x="4457700" y="-1133475"/>
            <a:ext cx="228600" cy="5943600"/>
          </a:xfrm>
          <a:prstGeom prst="bentConnector3">
            <a:avLst>
              <a:gd name="adj1" fmla="val -87500"/>
            </a:avLst>
          </a:prstGeom>
          <a:noFill/>
          <a:ln w="25400">
            <a:solidFill>
              <a:schemeClr val="tx1"/>
            </a:solidFill>
            <a:miter lim="800000"/>
            <a:headEnd/>
            <a:tailEnd type="triangle" w="med" len="med"/>
          </a:ln>
        </p:spPr>
      </p:cxn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Computation of Consolidation in Model versus Standalone Model</a:t>
            </a:r>
          </a:p>
        </p:txBody>
      </p:sp>
      <p:sp>
        <p:nvSpPr>
          <p:cNvPr id="36867" name="Rectangle 3"/>
          <p:cNvSpPr>
            <a:spLocks noGrp="1" noChangeArrowheads="1"/>
          </p:cNvSpPr>
          <p:nvPr>
            <p:ph type="body" idx="1"/>
          </p:nvPr>
        </p:nvSpPr>
        <p:spPr/>
        <p:txBody>
          <a:bodyPr/>
          <a:lstStyle/>
          <a:p>
            <a:r>
              <a:rPr lang="en-US" smtClean="0"/>
              <a:t>The basic principle in consolidation include:</a:t>
            </a:r>
          </a:p>
          <a:p>
            <a:pPr lvl="1"/>
            <a:r>
              <a:rPr lang="en-US" smtClean="0"/>
              <a:t>The starting point is the pro-forma balance sheet instead of a base historic balance sheet</a:t>
            </a:r>
          </a:p>
          <a:p>
            <a:pPr lvl="1"/>
            <a:r>
              <a:rPr lang="en-US" smtClean="0"/>
              <a:t>For free cash flow items (EBITDA, Cap Exp, Deferred Tax, Working Capital) -- Use the data from the individual model runs.</a:t>
            </a:r>
          </a:p>
          <a:p>
            <a:pPr lvl="1"/>
            <a:r>
              <a:rPr lang="en-US" smtClean="0"/>
              <a:t>For fixed debt items, use the aggregation of the debt issues as with normal corporate models</a:t>
            </a:r>
          </a:p>
          <a:p>
            <a:pPr lvl="1"/>
            <a:r>
              <a:rPr lang="en-US" smtClean="0"/>
              <a:t>For new financing, dividends, taxes and equity issues compute the amounts for the new model.</a:t>
            </a:r>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Common Features in All Models</a:t>
            </a:r>
          </a:p>
        </p:txBody>
      </p:sp>
      <p:sp>
        <p:nvSpPr>
          <p:cNvPr id="37891" name="Rectangle 3"/>
          <p:cNvSpPr>
            <a:spLocks noGrp="1" noChangeArrowheads="1"/>
          </p:cNvSpPr>
          <p:nvPr>
            <p:ph type="body" idx="1"/>
          </p:nvPr>
        </p:nvSpPr>
        <p:spPr/>
        <p:txBody>
          <a:bodyPr/>
          <a:lstStyle/>
          <a:p>
            <a:r>
              <a:rPr lang="en-US" smtClean="0"/>
              <a:t>Models require a starting point</a:t>
            </a:r>
          </a:p>
          <a:p>
            <a:pPr lvl="1"/>
            <a:r>
              <a:rPr lang="en-US" smtClean="0"/>
              <a:t>Corporate model – balance sheet</a:t>
            </a:r>
          </a:p>
          <a:p>
            <a:pPr lvl="1"/>
            <a:r>
              <a:rPr lang="en-US" smtClean="0"/>
              <a:t>Project finance and LBO – sources and uses</a:t>
            </a:r>
          </a:p>
          <a:p>
            <a:pPr lvl="1"/>
            <a:r>
              <a:rPr lang="en-US" smtClean="0"/>
              <a:t>Merger model – sources and uses and pro-forma balance sheet</a:t>
            </a:r>
          </a:p>
          <a:p>
            <a:r>
              <a:rPr lang="en-US" smtClean="0"/>
              <a:t>Keep free cash flow assumptions separate from financing assumptions in a working sheet</a:t>
            </a:r>
          </a:p>
          <a:p>
            <a:r>
              <a:rPr lang="en-US" smtClean="0"/>
              <a:t>Keep a separate page for existing debt facilities</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p:txBody>
          <a:bodyPr/>
          <a:lstStyle/>
          <a:p>
            <a:r>
              <a:rPr lang="en-US" smtClean="0"/>
              <a:t>Notes on Good Modelling Practices</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Best Practices and Good Practices</a:t>
            </a:r>
          </a:p>
        </p:txBody>
      </p:sp>
      <p:sp>
        <p:nvSpPr>
          <p:cNvPr id="39939" name="Rectangle 3"/>
          <p:cNvSpPr>
            <a:spLocks noGrp="1" noChangeArrowheads="1"/>
          </p:cNvSpPr>
          <p:nvPr>
            <p:ph type="body" idx="1"/>
          </p:nvPr>
        </p:nvSpPr>
        <p:spPr/>
        <p:txBody>
          <a:bodyPr/>
          <a:lstStyle/>
          <a:p>
            <a:r>
              <a:rPr lang="en-US" smtClean="0"/>
              <a:t>It is dangerous to become obsessed with best practices in modelling</a:t>
            </a:r>
          </a:p>
          <a:p>
            <a:pPr lvl="1"/>
            <a:r>
              <a:rPr lang="en-US" smtClean="0"/>
              <a:t>You can become bureaucratic and waste time</a:t>
            </a:r>
          </a:p>
          <a:p>
            <a:pPr lvl="1"/>
            <a:r>
              <a:rPr lang="en-US" smtClean="0"/>
              <a:t>There are almost always exceptions to best practices</a:t>
            </a:r>
          </a:p>
          <a:p>
            <a:pPr lvl="1"/>
            <a:r>
              <a:rPr lang="en-US" smtClean="0"/>
              <a:t>Example</a:t>
            </a:r>
          </a:p>
          <a:p>
            <a:pPr lvl="2"/>
            <a:r>
              <a:rPr lang="en-US" smtClean="0"/>
              <a:t>Keep formulas the same, even in base year</a:t>
            </a:r>
          </a:p>
          <a:p>
            <a:pPr lvl="2"/>
            <a:r>
              <a:rPr lang="en-US" smtClean="0"/>
              <a:t>Use range names in all cells</a:t>
            </a:r>
          </a:p>
          <a:p>
            <a:pPr lvl="2"/>
            <a:r>
              <a:rPr lang="en-US" smtClean="0"/>
              <a:t>Ernst and Young: Rarely use range names</a:t>
            </a:r>
          </a:p>
          <a:p>
            <a:r>
              <a:rPr lang="en-US" smtClean="0"/>
              <a:t>It is much easier to define </a:t>
            </a:r>
            <a:r>
              <a:rPr lang="en-US" b="1" i="1" smtClean="0">
                <a:solidFill>
                  <a:srgbClr val="3366CC"/>
                </a:solidFill>
              </a:rPr>
              <a:t>bad practice</a:t>
            </a:r>
          </a:p>
          <a:p>
            <a:pPr lvl="1"/>
            <a:r>
              <a:rPr lang="en-US" smtClean="0"/>
              <a:t>Long formulas are the worst single problem</a:t>
            </a:r>
          </a:p>
          <a:p>
            <a:pPr lvl="1"/>
            <a:r>
              <a:rPr lang="en-US" smtClean="0"/>
              <a:t>Keep inputs together and logical</a:t>
            </a:r>
          </a:p>
        </p:txBody>
      </p:sp>
    </p:spTree>
  </p:cSld>
  <p:clrMapOvr>
    <a:masterClrMapping/>
  </p:clrMapOvr>
  <p:transition>
    <p:zo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Good </a:t>
            </a:r>
            <a:r>
              <a:rPr lang="en-JM" smtClean="0"/>
              <a:t>Modelling</a:t>
            </a:r>
            <a:r>
              <a:rPr lang="en-US" smtClean="0"/>
              <a:t> </a:t>
            </a:r>
            <a:r>
              <a:rPr lang="en-JM" smtClean="0"/>
              <a:t>Practise</a:t>
            </a:r>
          </a:p>
        </p:txBody>
      </p:sp>
      <p:sp>
        <p:nvSpPr>
          <p:cNvPr id="40963" name="Rectangle 3"/>
          <p:cNvSpPr>
            <a:spLocks noGrp="1" noChangeArrowheads="1"/>
          </p:cNvSpPr>
          <p:nvPr>
            <p:ph type="body" idx="1"/>
          </p:nvPr>
        </p:nvSpPr>
        <p:spPr/>
        <p:txBody>
          <a:bodyPr/>
          <a:lstStyle/>
          <a:p>
            <a:pPr marL="342900" indent="-342900">
              <a:buFontTx/>
              <a:buAutoNum type="arabicPeriod"/>
            </a:pPr>
            <a:r>
              <a:rPr lang="en-US" sz="1600" smtClean="0"/>
              <a:t>Divide the model into </a:t>
            </a:r>
            <a:r>
              <a:rPr lang="en-US" sz="1600" b="1" i="1" smtClean="0"/>
              <a:t>separate modules</a:t>
            </a:r>
            <a:r>
              <a:rPr lang="en-US" sz="1600" smtClean="0"/>
              <a:t>, beginning with an input section.</a:t>
            </a:r>
          </a:p>
          <a:p>
            <a:pPr marL="342900" indent="-342900">
              <a:buFontTx/>
              <a:buAutoNum type="arabicPeriod"/>
            </a:pPr>
            <a:r>
              <a:rPr lang="en-US" sz="1600" smtClean="0"/>
              <a:t>Compute how the </a:t>
            </a:r>
            <a:r>
              <a:rPr lang="en-US" sz="1600" b="1" i="1" smtClean="0"/>
              <a:t>value drivers</a:t>
            </a:r>
            <a:r>
              <a:rPr lang="en-US" sz="1600" smtClean="0"/>
              <a:t> determine operating revenues, operating expenses and capital expenditures in a separate </a:t>
            </a:r>
            <a:r>
              <a:rPr lang="en-US" sz="1600" b="1" i="1" smtClean="0"/>
              <a:t>“working” module</a:t>
            </a:r>
            <a:r>
              <a:rPr lang="en-US" sz="1600" smtClean="0"/>
              <a:t> rather than in financial statements.</a:t>
            </a:r>
          </a:p>
          <a:p>
            <a:pPr marL="342900" indent="-342900">
              <a:buFontTx/>
              <a:buAutoNum type="arabicPeriod"/>
            </a:pPr>
            <a:r>
              <a:rPr lang="en-US" sz="1600" smtClean="0"/>
              <a:t>Understand </a:t>
            </a:r>
            <a:r>
              <a:rPr lang="en-US" sz="1600" b="1" i="1" smtClean="0"/>
              <a:t>the starting point</a:t>
            </a:r>
            <a:r>
              <a:rPr lang="en-US" sz="1600" smtClean="0"/>
              <a:t> of the model as it relates to the valuation issue (balance sheet, sources and uses statement or both).</a:t>
            </a:r>
          </a:p>
          <a:p>
            <a:pPr marL="342900" indent="-342900">
              <a:buFontTx/>
              <a:buAutoNum type="arabicPeriod"/>
            </a:pPr>
            <a:r>
              <a:rPr lang="en-US" sz="1600" smtClean="0"/>
              <a:t>Carefully </a:t>
            </a:r>
            <a:r>
              <a:rPr lang="en-US" sz="1600" b="1" i="1" smtClean="0"/>
              <a:t>define the time period</a:t>
            </a:r>
            <a:r>
              <a:rPr lang="en-US" sz="1600" smtClean="0"/>
              <a:t> of the model using codes that define alternative phases of the analysis.</a:t>
            </a:r>
          </a:p>
          <a:p>
            <a:pPr marL="342900" indent="-342900">
              <a:buFontTx/>
              <a:buAutoNum type="arabicPeriod"/>
            </a:pPr>
            <a:r>
              <a:rPr lang="en-US" sz="1600" smtClean="0"/>
              <a:t>Work through </a:t>
            </a:r>
            <a:r>
              <a:rPr lang="en-US" sz="1600" b="1" i="1" smtClean="0"/>
              <a:t>every single balance sheet item</a:t>
            </a:r>
            <a:r>
              <a:rPr lang="en-US" sz="1600" smtClean="0"/>
              <a:t> showing the opening balance, changes and the closing balance for each the accounts.  This analysis should be made for everything ranging from cash accounts to common equity.</a:t>
            </a:r>
          </a:p>
          <a:p>
            <a:pPr marL="342900" indent="-342900">
              <a:buFontTx/>
              <a:buAutoNum type="arabicPeriod"/>
            </a:pPr>
            <a:r>
              <a:rPr lang="en-US" sz="1600" smtClean="0"/>
              <a:t>Include </a:t>
            </a:r>
            <a:r>
              <a:rPr lang="en-US" sz="1600" b="1" i="1" smtClean="0"/>
              <a:t>separate modules</a:t>
            </a:r>
            <a:r>
              <a:rPr lang="en-US" sz="1600" smtClean="0"/>
              <a:t> for debt issues, fixed plant assets, working capital and cash balances.</a:t>
            </a:r>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Good </a:t>
            </a:r>
            <a:r>
              <a:rPr lang="en-JM" smtClean="0"/>
              <a:t>Modelling</a:t>
            </a:r>
            <a:r>
              <a:rPr lang="en-US" smtClean="0"/>
              <a:t> </a:t>
            </a:r>
            <a:r>
              <a:rPr lang="en-JM" smtClean="0"/>
              <a:t>Practise</a:t>
            </a:r>
            <a:r>
              <a:rPr lang="en-US" smtClean="0"/>
              <a:t> </a:t>
            </a:r>
          </a:p>
        </p:txBody>
      </p:sp>
      <p:sp>
        <p:nvSpPr>
          <p:cNvPr id="41987" name="Rectangle 3"/>
          <p:cNvSpPr>
            <a:spLocks noGrp="1" noChangeArrowheads="1"/>
          </p:cNvSpPr>
          <p:nvPr>
            <p:ph type="body" idx="1"/>
          </p:nvPr>
        </p:nvSpPr>
        <p:spPr/>
        <p:txBody>
          <a:bodyPr/>
          <a:lstStyle/>
          <a:p>
            <a:pPr marL="342900" indent="-342900">
              <a:lnSpc>
                <a:spcPct val="90000"/>
              </a:lnSpc>
              <a:buFontTx/>
              <a:buAutoNum type="arabicPeriod" startAt="7"/>
            </a:pPr>
            <a:r>
              <a:rPr lang="en-US" sz="1600" smtClean="0"/>
              <a:t>Limit or </a:t>
            </a:r>
            <a:r>
              <a:rPr lang="en-US" sz="1600" b="1" i="1" smtClean="0"/>
              <a:t>avoid the use of macros</a:t>
            </a:r>
            <a:r>
              <a:rPr lang="en-US" sz="1600" smtClean="0"/>
              <a:t> and iterations to resolve </a:t>
            </a:r>
            <a:r>
              <a:rPr lang="en-US" sz="1600" b="1" i="1" smtClean="0"/>
              <a:t>circular references</a:t>
            </a:r>
            <a:r>
              <a:rPr lang="en-US" sz="1600" smtClean="0"/>
              <a:t> as circular references are not present in the real world.</a:t>
            </a:r>
          </a:p>
          <a:p>
            <a:pPr marL="342900" indent="-342900">
              <a:lnSpc>
                <a:spcPct val="90000"/>
              </a:lnSpc>
              <a:buFontTx/>
              <a:buAutoNum type="arabicPeriod" startAt="7"/>
            </a:pPr>
            <a:r>
              <a:rPr lang="en-US" sz="1600" smtClean="0"/>
              <a:t>Use the </a:t>
            </a:r>
            <a:r>
              <a:rPr lang="en-US" sz="1600" b="1" i="1" smtClean="0"/>
              <a:t>balance sheet as an auditing tool</a:t>
            </a:r>
            <a:r>
              <a:rPr lang="en-US" sz="1600" smtClean="0"/>
              <a:t> and include a separate “integrity” page of model verification checks.</a:t>
            </a:r>
          </a:p>
          <a:p>
            <a:pPr marL="342900" indent="-342900">
              <a:lnSpc>
                <a:spcPct val="90000"/>
              </a:lnSpc>
              <a:buFontTx/>
              <a:buAutoNum type="arabicPeriod" startAt="7"/>
            </a:pPr>
            <a:r>
              <a:rPr lang="en-US" sz="1600" smtClean="0"/>
              <a:t>Assure that </a:t>
            </a:r>
            <a:r>
              <a:rPr lang="en-US" sz="1600" b="1" i="1" smtClean="0"/>
              <a:t>no formulas in the output module</a:t>
            </a:r>
            <a:r>
              <a:rPr lang="en-US" sz="1600" smtClean="0"/>
              <a:t> of a model affect anything in any other section of the model.</a:t>
            </a:r>
          </a:p>
          <a:p>
            <a:pPr marL="342900" indent="-342900">
              <a:lnSpc>
                <a:spcPct val="90000"/>
              </a:lnSpc>
              <a:buFontTx/>
              <a:buAutoNum type="arabicPeriod" startAt="7"/>
            </a:pPr>
            <a:r>
              <a:rPr lang="en-US" sz="1600" smtClean="0"/>
              <a:t>Make sure that spreadsheet </a:t>
            </a:r>
            <a:r>
              <a:rPr lang="en-US" sz="1600" b="1" i="1" smtClean="0"/>
              <a:t>columns are consistent throughout</a:t>
            </a:r>
            <a:r>
              <a:rPr lang="en-US" sz="1600" smtClean="0"/>
              <a:t> the model and that the formulas for each column are identical (at least for the forecast period).</a:t>
            </a:r>
          </a:p>
          <a:p>
            <a:pPr marL="342900" indent="-342900">
              <a:lnSpc>
                <a:spcPct val="90000"/>
              </a:lnSpc>
              <a:buFontTx/>
              <a:buAutoNum type="arabicPeriod" startAt="7"/>
            </a:pPr>
            <a:r>
              <a:rPr lang="en-US" sz="1600" smtClean="0"/>
              <a:t>Include a “dashboard” at the top of each page of the model to </a:t>
            </a:r>
            <a:r>
              <a:rPr lang="en-US" sz="1600" b="1" i="1" smtClean="0"/>
              <a:t>monitor the integrity</a:t>
            </a:r>
            <a:r>
              <a:rPr lang="en-US" sz="1600" smtClean="0"/>
              <a:t> and key outputs of the model.</a:t>
            </a:r>
          </a:p>
          <a:p>
            <a:pPr marL="342900" indent="-342900">
              <a:lnSpc>
                <a:spcPct val="90000"/>
              </a:lnSpc>
              <a:buFontTx/>
              <a:buAutoNum type="arabicPeriod" startAt="7"/>
            </a:pPr>
            <a:r>
              <a:rPr lang="en-US" sz="1600" b="1" i="1" smtClean="0"/>
              <a:t>Keep formulas in the model as simple as possible</a:t>
            </a:r>
            <a:r>
              <a:rPr lang="en-US" sz="1600" smtClean="0"/>
              <a:t> and clearly delineate how each formula is derived from the inputs.</a:t>
            </a:r>
          </a:p>
          <a:p>
            <a:pPr marL="342900" indent="-342900">
              <a:lnSpc>
                <a:spcPct val="90000"/>
              </a:lnSpc>
              <a:buFontTx/>
              <a:buAutoNum type="arabicPeriod" startAt="7"/>
            </a:pPr>
            <a:r>
              <a:rPr lang="en-US" sz="1600" smtClean="0"/>
              <a:t>Use the </a:t>
            </a:r>
            <a:r>
              <a:rPr lang="en-US" sz="1600" b="1" i="1" smtClean="0"/>
              <a:t>positive number convention</a:t>
            </a:r>
            <a:r>
              <a:rPr lang="en-US" sz="1600" smtClean="0"/>
              <a:t> which holds individual elements as positive numbers and performs additions or subtractions in the subtotal items.</a:t>
            </a: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Teaching Objectives of Model Construction</a:t>
            </a:r>
          </a:p>
        </p:txBody>
      </p:sp>
      <p:sp>
        <p:nvSpPr>
          <p:cNvPr id="6147" name="Rectangle 3"/>
          <p:cNvSpPr>
            <a:spLocks noGrp="1" noChangeArrowheads="1"/>
          </p:cNvSpPr>
          <p:nvPr>
            <p:ph type="body" idx="1"/>
          </p:nvPr>
        </p:nvSpPr>
        <p:spPr/>
        <p:txBody>
          <a:bodyPr/>
          <a:lstStyle/>
          <a:p>
            <a:pPr>
              <a:lnSpc>
                <a:spcPct val="90000"/>
              </a:lnSpc>
            </a:pPr>
            <a:r>
              <a:rPr lang="en-US" smtClean="0"/>
              <a:t>The best and perhaps the only real way to learn modeling is under the tense pressure of a real transaction – when a model must be created and audited under a tight deadline.  </a:t>
            </a:r>
          </a:p>
          <a:p>
            <a:pPr>
              <a:lnSpc>
                <a:spcPct val="90000"/>
              </a:lnSpc>
            </a:pPr>
            <a:r>
              <a:rPr lang="en-US" smtClean="0"/>
              <a:t>Notwithstanding this, the exercises and lecturers are intended to provide:</a:t>
            </a:r>
          </a:p>
          <a:p>
            <a:pPr lvl="1">
              <a:lnSpc>
                <a:spcPct val="90000"/>
              </a:lnSpc>
            </a:pPr>
            <a:r>
              <a:rPr lang="en-US" smtClean="0"/>
              <a:t>A head start for those who have not created models and will have to learn the hard way.  </a:t>
            </a:r>
          </a:p>
          <a:p>
            <a:pPr lvl="1">
              <a:lnSpc>
                <a:spcPct val="90000"/>
              </a:lnSpc>
            </a:pPr>
            <a:r>
              <a:rPr lang="en-US" smtClean="0"/>
              <a:t>Helpful ideas to experienced model builders in designing and structuring more efficient, stable, transparent and accurate models.  </a:t>
            </a:r>
          </a:p>
          <a:p>
            <a:pPr>
              <a:lnSpc>
                <a:spcPct val="90000"/>
              </a:lnSpc>
            </a:pPr>
            <a:r>
              <a:rPr lang="en-US" smtClean="0"/>
              <a:t>The discussion covers how to build a well structured financial model that clearly delineates inputs, effectively presents key value drivers, uses separate modules to organize various components, accurately computes cash flow that is available to different debt and equity investors, and presents results of the analysis that accurately display risks of the investment. </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Good Practice</a:t>
            </a:r>
          </a:p>
        </p:txBody>
      </p:sp>
      <p:sp>
        <p:nvSpPr>
          <p:cNvPr id="43011" name="Content Placeholder 2"/>
          <p:cNvSpPr>
            <a:spLocks noGrp="1"/>
          </p:cNvSpPr>
          <p:nvPr>
            <p:ph idx="1"/>
          </p:nvPr>
        </p:nvSpPr>
        <p:spPr/>
        <p:txBody>
          <a:bodyPr/>
          <a:lstStyle/>
          <a:p>
            <a:r>
              <a:rPr lang="en-US" smtClean="0"/>
              <a:t>Even with the simplest spreadsheets it is important to separate out inputs, calculations and outputs.  This means that assumptions are not hard-coded into formulae – the assumptions are listed in one area, then accessed where needed in the formulae.  The advantages of this approach are:</a:t>
            </a:r>
          </a:p>
          <a:p>
            <a:pPr lvl="1"/>
            <a:r>
              <a:rPr lang="en-US" smtClean="0"/>
              <a:t>Complete visibility of all the assumptions made;</a:t>
            </a:r>
          </a:p>
          <a:p>
            <a:pPr lvl="1"/>
            <a:r>
              <a:rPr lang="en-US" smtClean="0"/>
              <a:t>Ease of editing;</a:t>
            </a:r>
          </a:p>
          <a:p>
            <a:pPr lvl="1"/>
            <a:r>
              <a:rPr lang="en-US" smtClean="0"/>
              <a:t>Ease of performing sensitivity analysis;</a:t>
            </a:r>
          </a:p>
          <a:p>
            <a:pPr lvl="1"/>
            <a:r>
              <a:rPr lang="en-US" smtClean="0"/>
              <a:t>Robustness of calculation – if there are no inputs in the formulae, there is greater assurance that changes to inputs will work correctly;</a:t>
            </a:r>
          </a:p>
          <a:p>
            <a:pPr lvl="1"/>
            <a:r>
              <a:rPr lang="en-US" smtClean="0"/>
              <a:t>Ease of focusing on outputs alone if that is all that the “customer” needs.</a:t>
            </a:r>
          </a:p>
          <a:p>
            <a:endParaRPr lang="en-US" smtClean="0"/>
          </a:p>
        </p:txBody>
      </p:sp>
    </p:spTree>
  </p:cSld>
  <p:clrMapOvr>
    <a:masterClrMapping/>
  </p:clrMapOvr>
  <p:transition>
    <p:zo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Simple Formulas</a:t>
            </a:r>
          </a:p>
        </p:txBody>
      </p:sp>
      <p:sp>
        <p:nvSpPr>
          <p:cNvPr id="44035" name="Rectangle 3"/>
          <p:cNvSpPr>
            <a:spLocks noGrp="1" noChangeArrowheads="1"/>
          </p:cNvSpPr>
          <p:nvPr>
            <p:ph type="body" sz="half" idx="1"/>
          </p:nvPr>
        </p:nvSpPr>
        <p:spPr>
          <a:xfrm>
            <a:off x="762000" y="1524000"/>
            <a:ext cx="7467600" cy="4724400"/>
          </a:xfrm>
        </p:spPr>
        <p:txBody>
          <a:bodyPr/>
          <a:lstStyle/>
          <a:p>
            <a:r>
              <a:rPr lang="en-US" sz="1600" smtClean="0"/>
              <a:t>The modeling practices are discussed in another sheet named spreadsheet conventions.</a:t>
            </a:r>
          </a:p>
          <a:p>
            <a:r>
              <a:rPr lang="en-US" sz="1600" smtClean="0"/>
              <a:t>The most important is keeping the formulas simple and making the sheets transparent and easy to read.</a:t>
            </a:r>
          </a:p>
          <a:p>
            <a:r>
              <a:rPr lang="en-US" sz="1600" smtClean="0"/>
              <a:t> The following should be in many other lines.</a:t>
            </a:r>
          </a:p>
          <a:p>
            <a:endParaRPr lang="en-US" sz="1600" smtClean="0"/>
          </a:p>
          <a:p>
            <a:endParaRPr lang="en-US" sz="1600" smtClean="0"/>
          </a:p>
        </p:txBody>
      </p:sp>
      <p:pic>
        <p:nvPicPr>
          <p:cNvPr id="44036" name="Picture 13"/>
          <p:cNvPicPr>
            <a:picLocks noChangeAspect="1" noChangeArrowheads="1"/>
          </p:cNvPicPr>
          <p:nvPr>
            <p:ph sz="half" idx="2"/>
          </p:nvPr>
        </p:nvPicPr>
        <p:blipFill>
          <a:blip r:embed="rId2" cstate="print"/>
          <a:srcRect/>
          <a:stretch>
            <a:fillRect/>
          </a:stretch>
        </p:blipFill>
        <p:spPr>
          <a:xfrm>
            <a:off x="1371600" y="3733800"/>
            <a:ext cx="6172200" cy="2187575"/>
          </a:xfrm>
          <a:noFill/>
        </p:spPr>
      </p:pic>
    </p:spTree>
  </p:cSld>
  <p:clrMapOvr>
    <a:masterClrMapping/>
  </p:clrMapOvr>
  <p:transition>
    <p:zo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Balance Sheet as Anchor and Cork-screws</a:t>
            </a:r>
          </a:p>
        </p:txBody>
      </p:sp>
      <p:sp>
        <p:nvSpPr>
          <p:cNvPr id="45059" name="Rectangle 3"/>
          <p:cNvSpPr>
            <a:spLocks noGrp="1" noChangeArrowheads="1"/>
          </p:cNvSpPr>
          <p:nvPr>
            <p:ph type="body" idx="1"/>
          </p:nvPr>
        </p:nvSpPr>
        <p:spPr/>
        <p:txBody>
          <a:bodyPr/>
          <a:lstStyle/>
          <a:p>
            <a:r>
              <a:rPr lang="en-029" sz="1600" smtClean="0"/>
              <a:t>Use the last historic balance sheet to anchor many accounts.  In each case, the closing balance in the last historic year should come from the balance sheet.</a:t>
            </a:r>
          </a:p>
          <a:p>
            <a:r>
              <a:rPr lang="en-029" sz="1600" smtClean="0"/>
              <a:t>It is good practice to have accounts for all balance sheet items</a:t>
            </a:r>
          </a:p>
          <a:p>
            <a:r>
              <a:rPr lang="en-029" sz="1600" smtClean="0"/>
              <a:t>Some examples include:</a:t>
            </a:r>
          </a:p>
          <a:p>
            <a:pPr lvl="1"/>
            <a:r>
              <a:rPr lang="en-029" sz="1600" smtClean="0"/>
              <a:t>The plant balance</a:t>
            </a:r>
          </a:p>
          <a:p>
            <a:pPr lvl="1"/>
            <a:r>
              <a:rPr lang="en-029" sz="1600" smtClean="0"/>
              <a:t>The debt balance</a:t>
            </a:r>
          </a:p>
          <a:p>
            <a:pPr lvl="1"/>
            <a:r>
              <a:rPr lang="en-029" sz="1600" smtClean="0"/>
              <a:t>Net “cash bucket” balance</a:t>
            </a:r>
          </a:p>
          <a:p>
            <a:pPr lvl="1"/>
            <a:r>
              <a:rPr lang="en-029" sz="1600" smtClean="0"/>
              <a:t>The NOL balance</a:t>
            </a:r>
          </a:p>
          <a:p>
            <a:pPr lvl="1"/>
            <a:r>
              <a:rPr lang="en-029" sz="1600" smtClean="0"/>
              <a:t>The Un-amortised debt fee balance</a:t>
            </a:r>
          </a:p>
          <a:p>
            <a:pPr lvl="1"/>
            <a:r>
              <a:rPr lang="en-029" sz="1600" smtClean="0"/>
              <a:t>The basis for changes in working capital</a:t>
            </a:r>
          </a:p>
          <a:p>
            <a:pPr lvl="1"/>
            <a:r>
              <a:rPr lang="en-029" sz="1600" smtClean="0"/>
              <a:t>Common and preferred equity</a:t>
            </a:r>
          </a:p>
        </p:txBody>
      </p:sp>
      <p:pic>
        <p:nvPicPr>
          <p:cNvPr id="45060" name="Picture 4" descr="cork screw"/>
          <p:cNvPicPr>
            <a:picLocks noChangeAspect="1" noChangeArrowheads="1"/>
          </p:cNvPicPr>
          <p:nvPr/>
        </p:nvPicPr>
        <p:blipFill>
          <a:blip r:embed="rId2" cstate="print"/>
          <a:srcRect/>
          <a:stretch>
            <a:fillRect/>
          </a:stretch>
        </p:blipFill>
        <p:spPr bwMode="auto">
          <a:xfrm>
            <a:off x="5181600" y="3276600"/>
            <a:ext cx="2019300" cy="13462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mtClean="0"/>
              <a:t>Corkscrews</a:t>
            </a:r>
          </a:p>
        </p:txBody>
      </p:sp>
      <p:sp>
        <p:nvSpPr>
          <p:cNvPr id="46083" name="Content Placeholder 2"/>
          <p:cNvSpPr>
            <a:spLocks noGrp="1"/>
          </p:cNvSpPr>
          <p:nvPr>
            <p:ph idx="1"/>
          </p:nvPr>
        </p:nvSpPr>
        <p:spPr/>
        <p:txBody>
          <a:bodyPr/>
          <a:lstStyle/>
          <a:p>
            <a:r>
              <a:rPr lang="en-US" smtClean="0"/>
              <a:t>A “corkscrew” is a very useful technique in building spreadsheets: it is a construction which runs from opening balance of any item to the closing balance, going through all the changes between the two.  The closing balance in one period is the opening balance in the next.  It is ideal for any item which needs to be tracked from period to period, such as a balance sheet item.  The “corkscrew” spirals from one modelled period to the next, so that any changes in one period affect all subsequent periods.</a:t>
            </a:r>
          </a:p>
          <a:p>
            <a:r>
              <a:rPr lang="en-US" smtClean="0"/>
              <a:t>The logic is derived from accounting, where T-accounts commence with an opening balance, and the cumulative effect of that amount plus all debits and credits results in a closing balance.</a:t>
            </a:r>
          </a:p>
          <a:p>
            <a:endParaRPr lang="en-US" smtClean="0"/>
          </a:p>
        </p:txBody>
      </p:sp>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Corkscrews - Continued</a:t>
            </a:r>
          </a:p>
        </p:txBody>
      </p:sp>
      <p:sp>
        <p:nvSpPr>
          <p:cNvPr id="47107" name="Rectangle 3"/>
          <p:cNvSpPr>
            <a:spLocks noGrp="1" noChangeArrowheads="1"/>
          </p:cNvSpPr>
          <p:nvPr>
            <p:ph type="body" idx="1"/>
          </p:nvPr>
        </p:nvSpPr>
        <p:spPr/>
        <p:txBody>
          <a:bodyPr/>
          <a:lstStyle/>
          <a:p>
            <a:r>
              <a:rPr lang="en-US" smtClean="0"/>
              <a:t>For each account that is modeled, the closing balance of the account should come from the final balance sheet.</a:t>
            </a:r>
          </a:p>
          <a:p>
            <a:r>
              <a:rPr lang="en-US" smtClean="0"/>
              <a:t>For example:</a:t>
            </a:r>
          </a:p>
          <a:p>
            <a:pPr lvl="1"/>
            <a:r>
              <a:rPr lang="en-US" smtClean="0"/>
              <a:t>Plant balance</a:t>
            </a:r>
          </a:p>
          <a:p>
            <a:pPr lvl="1"/>
            <a:r>
              <a:rPr lang="en-US" smtClean="0"/>
              <a:t>Closing balance </a:t>
            </a:r>
            <a:r>
              <a:rPr lang="en-US" smtClean="0">
                <a:sym typeface="Wingdings" pitchFamily="2" charset="2"/>
              </a:rPr>
              <a:t> the amount of gross plant in the base year (the final year before the start of the model)</a:t>
            </a:r>
          </a:p>
          <a:p>
            <a:r>
              <a:rPr lang="en-US" smtClean="0"/>
              <a:t>In the case of debt</a:t>
            </a:r>
          </a:p>
          <a:p>
            <a:pPr lvl="1"/>
            <a:r>
              <a:rPr lang="en-US" smtClean="0"/>
              <a:t>The sum of the closing balance that anchor the debt facilities should sum to the amount on the balance sheet.</a:t>
            </a:r>
          </a:p>
          <a:p>
            <a:pPr lvl="1"/>
            <a:r>
              <a:rPr lang="en-US" smtClean="0"/>
              <a:t>You should include a verification check to make sure that the individual accounts tie to the balance sheet.</a:t>
            </a:r>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Sheet and Color Format</a:t>
            </a:r>
          </a:p>
        </p:txBody>
      </p:sp>
      <p:sp>
        <p:nvSpPr>
          <p:cNvPr id="48131" name="Rectangle 3"/>
          <p:cNvSpPr>
            <a:spLocks noGrp="1" noChangeArrowheads="1"/>
          </p:cNvSpPr>
          <p:nvPr>
            <p:ph type="body" idx="1"/>
          </p:nvPr>
        </p:nvSpPr>
        <p:spPr/>
        <p:txBody>
          <a:bodyPr/>
          <a:lstStyle/>
          <a:p>
            <a:r>
              <a:rPr lang="en-US" smtClean="0"/>
              <a:t>Use small columns and then large column</a:t>
            </a:r>
          </a:p>
          <a:p>
            <a:r>
              <a:rPr lang="en-US" smtClean="0"/>
              <a:t>Show units in a column</a:t>
            </a:r>
          </a:p>
          <a:p>
            <a:r>
              <a:rPr lang="en-US" smtClean="0"/>
              <a:t>Use colors to show the sheet derivation</a:t>
            </a:r>
          </a:p>
        </p:txBody>
      </p:sp>
    </p:spTree>
  </p:cSld>
  <p:clrMapOvr>
    <a:masterClrMapping/>
  </p:clrMapOvr>
  <p:transition>
    <p:zo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Grp="1" noChangeArrowheads="1"/>
          </p:cNvSpPr>
          <p:nvPr>
            <p:ph type="ctrTitle"/>
          </p:nvPr>
        </p:nvSpPr>
        <p:spPr/>
        <p:txBody>
          <a:bodyPr/>
          <a:lstStyle/>
          <a:p>
            <a:r>
              <a:rPr lang="en-US" smtClean="0"/>
              <a:t>Time Period Definitions in Models</a:t>
            </a:r>
          </a:p>
        </p:txBody>
      </p:sp>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Switches in Alternative Models</a:t>
            </a:r>
          </a:p>
        </p:txBody>
      </p:sp>
      <p:sp>
        <p:nvSpPr>
          <p:cNvPr id="50179" name="Rectangle 4"/>
          <p:cNvSpPr>
            <a:spLocks noGrp="1" noChangeArrowheads="1"/>
          </p:cNvSpPr>
          <p:nvPr>
            <p:ph type="body" idx="1"/>
          </p:nvPr>
        </p:nvSpPr>
        <p:spPr/>
        <p:txBody>
          <a:bodyPr/>
          <a:lstStyle/>
          <a:p>
            <a:pPr>
              <a:lnSpc>
                <a:spcPct val="80000"/>
              </a:lnSpc>
            </a:pPr>
            <a:r>
              <a:rPr lang="en-US" sz="1600" smtClean="0"/>
              <a:t>Switches for time periods in alternative models</a:t>
            </a:r>
          </a:p>
          <a:p>
            <a:pPr lvl="1">
              <a:lnSpc>
                <a:spcPct val="80000"/>
              </a:lnSpc>
            </a:pPr>
            <a:r>
              <a:rPr lang="en-US" sz="1600" smtClean="0"/>
              <a:t>General Corporate Models</a:t>
            </a:r>
          </a:p>
          <a:p>
            <a:pPr lvl="2">
              <a:lnSpc>
                <a:spcPct val="80000"/>
              </a:lnSpc>
            </a:pPr>
            <a:r>
              <a:rPr lang="en-US" sz="1400" smtClean="0"/>
              <a:t>Switch for History versus Forecast</a:t>
            </a:r>
          </a:p>
          <a:p>
            <a:pPr lvl="2">
              <a:lnSpc>
                <a:spcPct val="80000"/>
              </a:lnSpc>
            </a:pPr>
            <a:r>
              <a:rPr lang="en-US" sz="1400" smtClean="0"/>
              <a:t>Switch for Terminal Period</a:t>
            </a:r>
          </a:p>
          <a:p>
            <a:pPr lvl="1">
              <a:lnSpc>
                <a:spcPct val="80000"/>
              </a:lnSpc>
            </a:pPr>
            <a:r>
              <a:rPr lang="en-US" sz="1600" smtClean="0"/>
              <a:t>Project Finance Models</a:t>
            </a:r>
          </a:p>
          <a:p>
            <a:pPr lvl="2">
              <a:lnSpc>
                <a:spcPct val="80000"/>
              </a:lnSpc>
            </a:pPr>
            <a:r>
              <a:rPr lang="en-US" sz="1400" smtClean="0"/>
              <a:t>Switch for Development Period</a:t>
            </a:r>
          </a:p>
          <a:p>
            <a:pPr lvl="2">
              <a:lnSpc>
                <a:spcPct val="80000"/>
              </a:lnSpc>
            </a:pPr>
            <a:r>
              <a:rPr lang="en-US" sz="1400" smtClean="0"/>
              <a:t>Switch for Construction Period</a:t>
            </a:r>
          </a:p>
          <a:p>
            <a:pPr lvl="2">
              <a:lnSpc>
                <a:spcPct val="80000"/>
              </a:lnSpc>
            </a:pPr>
            <a:r>
              <a:rPr lang="en-US" sz="1400" smtClean="0"/>
              <a:t>Switch for Operation Period</a:t>
            </a:r>
          </a:p>
          <a:p>
            <a:pPr lvl="2">
              <a:lnSpc>
                <a:spcPct val="80000"/>
              </a:lnSpc>
            </a:pPr>
            <a:r>
              <a:rPr lang="en-US" sz="1400" smtClean="0"/>
              <a:t>Switch for Debt Repayment Period</a:t>
            </a:r>
          </a:p>
          <a:p>
            <a:pPr lvl="1">
              <a:lnSpc>
                <a:spcPct val="80000"/>
              </a:lnSpc>
            </a:pPr>
            <a:r>
              <a:rPr lang="en-US" sz="1600" smtClean="0"/>
              <a:t>Leveraged Buyout Models</a:t>
            </a:r>
          </a:p>
          <a:p>
            <a:pPr lvl="2">
              <a:lnSpc>
                <a:spcPct val="80000"/>
              </a:lnSpc>
            </a:pPr>
            <a:r>
              <a:rPr lang="en-US" sz="1400" smtClean="0"/>
              <a:t>Switch for Transaction Period</a:t>
            </a:r>
          </a:p>
          <a:p>
            <a:pPr lvl="2">
              <a:lnSpc>
                <a:spcPct val="80000"/>
              </a:lnSpc>
            </a:pPr>
            <a:r>
              <a:rPr lang="en-US" sz="1400" smtClean="0"/>
              <a:t>Switch for Holding Period</a:t>
            </a:r>
          </a:p>
          <a:p>
            <a:pPr lvl="2">
              <a:lnSpc>
                <a:spcPct val="80000"/>
              </a:lnSpc>
            </a:pPr>
            <a:r>
              <a:rPr lang="en-US" sz="1400" smtClean="0"/>
              <a:t>Switch for Terminal Period</a:t>
            </a:r>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Dates and Length of Period</a:t>
            </a:r>
          </a:p>
        </p:txBody>
      </p:sp>
      <p:sp>
        <p:nvSpPr>
          <p:cNvPr id="51203" name="Rectangle 3"/>
          <p:cNvSpPr>
            <a:spLocks noGrp="1" noChangeArrowheads="1"/>
          </p:cNvSpPr>
          <p:nvPr>
            <p:ph type="body" idx="1"/>
          </p:nvPr>
        </p:nvSpPr>
        <p:spPr/>
        <p:txBody>
          <a:bodyPr/>
          <a:lstStyle/>
          <a:p>
            <a:r>
              <a:rPr lang="en-US" smtClean="0"/>
              <a:t>Standard IRR and NPV calculations in Excel assume that the cash flows occur at the end of the period</a:t>
            </a:r>
          </a:p>
          <a:p>
            <a:r>
              <a:rPr lang="en-US" smtClean="0"/>
              <a:t>To be consistent with this, one would make the formulas for interest, depreciation and other items use the opening balance rather than the average or the ending balance</a:t>
            </a:r>
          </a:p>
          <a:p>
            <a:r>
              <a:rPr lang="en-US" smtClean="0"/>
              <a:t>To be careful, explicitly show the beginning day of the period and the ending day of the period and use XIRR and XNPV</a:t>
            </a:r>
          </a:p>
          <a:p>
            <a:r>
              <a:rPr lang="en-US" smtClean="0"/>
              <a:t>Explicitly show how many month are in each period </a:t>
            </a:r>
          </a:p>
        </p:txBody>
      </p:sp>
    </p:spTree>
  </p:cSld>
  <p:clrMapOvr>
    <a:masterClrMapping/>
  </p:clrMapOvr>
  <p:transition>
    <p:zo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Length of a Corporate Model</a:t>
            </a:r>
          </a:p>
        </p:txBody>
      </p:sp>
      <p:sp>
        <p:nvSpPr>
          <p:cNvPr id="52227" name="Rectangle 3"/>
          <p:cNvSpPr>
            <a:spLocks noGrp="1" noChangeArrowheads="1"/>
          </p:cNvSpPr>
          <p:nvPr>
            <p:ph type="body" idx="1"/>
          </p:nvPr>
        </p:nvSpPr>
        <p:spPr/>
        <p:txBody>
          <a:bodyPr/>
          <a:lstStyle/>
          <a:p>
            <a:r>
              <a:rPr lang="en-US" smtClean="0"/>
              <a:t>Explicit forecast period should in theory be long enough for a company to reach a steady-state.</a:t>
            </a:r>
          </a:p>
          <a:p>
            <a:r>
              <a:rPr lang="en-US" smtClean="0"/>
              <a:t>Of course, nobody really knows when this steady state will occur.</a:t>
            </a:r>
          </a:p>
          <a:p>
            <a:r>
              <a:rPr lang="en-US" smtClean="0"/>
              <a:t>In a steady-state:</a:t>
            </a:r>
          </a:p>
          <a:p>
            <a:pPr lvl="1"/>
            <a:r>
              <a:rPr lang="en-US" smtClean="0"/>
              <a:t>Company grows at a constant rate</a:t>
            </a:r>
          </a:p>
          <a:p>
            <a:pPr lvl="1"/>
            <a:r>
              <a:rPr lang="en-US" smtClean="0"/>
              <a:t>Capital expenditures are a constant proportion of operating profits</a:t>
            </a:r>
          </a:p>
          <a:p>
            <a:pPr lvl="1"/>
            <a:r>
              <a:rPr lang="en-US" smtClean="0"/>
              <a:t>Company earns a a constant rate of return on new investments</a:t>
            </a:r>
          </a:p>
          <a:p>
            <a:r>
              <a:rPr lang="en-US" smtClean="0"/>
              <a:t>Copeland recommends a forecast period of 10-15 years</a:t>
            </a:r>
          </a:p>
          <a:p>
            <a:r>
              <a:rPr lang="en-US" smtClean="0"/>
              <a:t>In theory the length of the forecast should only affect the distribution between continuing value and the explicit forecast value, but this never really happens</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029" smtClean="0"/>
              <a:t>Financial Modelling Outline</a:t>
            </a:r>
          </a:p>
        </p:txBody>
      </p:sp>
      <p:sp>
        <p:nvSpPr>
          <p:cNvPr id="7171" name="Rectangle 3"/>
          <p:cNvSpPr>
            <a:spLocks noGrp="1" noChangeArrowheads="1"/>
          </p:cNvSpPr>
          <p:nvPr>
            <p:ph type="body" idx="1"/>
          </p:nvPr>
        </p:nvSpPr>
        <p:spPr/>
        <p:txBody>
          <a:bodyPr/>
          <a:lstStyle/>
          <a:p>
            <a:pPr>
              <a:lnSpc>
                <a:spcPct val="90000"/>
              </a:lnSpc>
              <a:buFont typeface="Wingdings" pitchFamily="2" charset="2"/>
              <a:buChar char="v"/>
            </a:pPr>
            <a:r>
              <a:rPr lang="en-US" altLang="zh-CN" sz="1600" smtClean="0">
                <a:ea typeface="SimSun" pitchFamily="2" charset="-122"/>
              </a:rPr>
              <a:t>Developing the structure and layout of alternative types of models</a:t>
            </a:r>
          </a:p>
          <a:p>
            <a:pPr>
              <a:lnSpc>
                <a:spcPct val="90000"/>
              </a:lnSpc>
              <a:buFont typeface="Wingdings" pitchFamily="2" charset="2"/>
              <a:buChar char="v"/>
            </a:pPr>
            <a:r>
              <a:rPr lang="en-US" altLang="zh-CN" sz="1600" smtClean="0">
                <a:ea typeface="SimSun" pitchFamily="2" charset="-122"/>
              </a:rPr>
              <a:t>Notes on model structure, programming practices and model periods</a:t>
            </a:r>
          </a:p>
          <a:p>
            <a:pPr>
              <a:lnSpc>
                <a:spcPct val="90000"/>
              </a:lnSpc>
              <a:buFont typeface="Wingdings" pitchFamily="2" charset="2"/>
              <a:buChar char="v"/>
            </a:pPr>
            <a:r>
              <a:rPr lang="en-US" altLang="zh-CN" sz="1600" smtClean="0">
                <a:ea typeface="SimSun" pitchFamily="2" charset="-122"/>
              </a:rPr>
              <a:t>Organizing time periods in a model</a:t>
            </a:r>
          </a:p>
          <a:p>
            <a:pPr>
              <a:lnSpc>
                <a:spcPct val="90000"/>
              </a:lnSpc>
              <a:buFont typeface="Wingdings" pitchFamily="2" charset="2"/>
              <a:buChar char="v"/>
            </a:pPr>
            <a:r>
              <a:rPr lang="en-US" altLang="zh-CN" sz="1600" smtClean="0">
                <a:ea typeface="SimSun" pitchFamily="2" charset="-122"/>
              </a:rPr>
              <a:t>Value drivers and model inputs</a:t>
            </a:r>
          </a:p>
          <a:p>
            <a:pPr>
              <a:lnSpc>
                <a:spcPct val="90000"/>
              </a:lnSpc>
              <a:buFont typeface="Wingdings" pitchFamily="2" charset="2"/>
              <a:buChar char="v"/>
            </a:pPr>
            <a:r>
              <a:rPr lang="en-US" altLang="zh-CN" sz="1600" smtClean="0">
                <a:ea typeface="SimSun" pitchFamily="2" charset="-122"/>
              </a:rPr>
              <a:t>Debt modules -- sweeps, traps, defaults and debt IRR</a:t>
            </a:r>
          </a:p>
          <a:p>
            <a:pPr>
              <a:lnSpc>
                <a:spcPct val="90000"/>
              </a:lnSpc>
              <a:buFont typeface="Wingdings" pitchFamily="2" charset="2"/>
              <a:buChar char="v"/>
            </a:pPr>
            <a:r>
              <a:rPr lang="en-US" altLang="zh-CN" sz="1600" smtClean="0">
                <a:ea typeface="SimSun" pitchFamily="2" charset="-122"/>
              </a:rPr>
              <a:t>Fixed asset modules and depreciation and amortization</a:t>
            </a:r>
          </a:p>
          <a:p>
            <a:pPr>
              <a:lnSpc>
                <a:spcPct val="90000"/>
              </a:lnSpc>
              <a:buFont typeface="Wingdings" pitchFamily="2" charset="2"/>
              <a:buChar char="v"/>
            </a:pPr>
            <a:r>
              <a:rPr lang="en-US" altLang="zh-CN" sz="1600" smtClean="0">
                <a:ea typeface="SimSun" pitchFamily="2" charset="-122"/>
              </a:rPr>
              <a:t>Income statement and tax schedule</a:t>
            </a:r>
          </a:p>
          <a:p>
            <a:pPr>
              <a:lnSpc>
                <a:spcPct val="90000"/>
              </a:lnSpc>
              <a:buFont typeface="Wingdings" pitchFamily="2" charset="2"/>
              <a:buChar char="v"/>
            </a:pPr>
            <a:r>
              <a:rPr lang="en-US" altLang="zh-CN" sz="1600" smtClean="0">
                <a:ea typeface="SimSun" pitchFamily="2" charset="-122"/>
              </a:rPr>
              <a:t>Cash flow and waterfall</a:t>
            </a:r>
          </a:p>
          <a:p>
            <a:pPr>
              <a:lnSpc>
                <a:spcPct val="90000"/>
              </a:lnSpc>
              <a:buFont typeface="Wingdings" pitchFamily="2" charset="2"/>
              <a:buChar char="v"/>
            </a:pPr>
            <a:r>
              <a:rPr lang="en-US" altLang="zh-CN" sz="1600" smtClean="0">
                <a:ea typeface="SimSun" pitchFamily="2" charset="-122"/>
              </a:rPr>
              <a:t>Balance sheet and other auditing tools</a:t>
            </a:r>
          </a:p>
          <a:p>
            <a:pPr>
              <a:lnSpc>
                <a:spcPct val="90000"/>
              </a:lnSpc>
              <a:buFont typeface="Wingdings" pitchFamily="2" charset="2"/>
              <a:buChar char="v"/>
            </a:pPr>
            <a:r>
              <a:rPr lang="en-US" altLang="zh-CN" sz="1600" smtClean="0">
                <a:ea typeface="SimSun" pitchFamily="2" charset="-122"/>
              </a:rPr>
              <a:t>Presenting key valuation outputs of a model</a:t>
            </a:r>
          </a:p>
          <a:p>
            <a:pPr>
              <a:lnSpc>
                <a:spcPct val="90000"/>
              </a:lnSpc>
              <a:buFont typeface="Wingdings" pitchFamily="2" charset="2"/>
              <a:buChar char="v"/>
            </a:pPr>
            <a:r>
              <a:rPr lang="en-US" altLang="zh-CN" sz="1600" smtClean="0">
                <a:ea typeface="SimSun" pitchFamily="2" charset="-122"/>
              </a:rPr>
              <a:t>Performing sensitivity and scenario analysis on model outputs</a:t>
            </a:r>
          </a:p>
          <a:p>
            <a:pPr>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p:cNvSpPr>
            <a:spLocks noGrp="1" noChangeArrowheads="1"/>
          </p:cNvSpPr>
          <p:nvPr>
            <p:ph type="ctrTitle"/>
          </p:nvPr>
        </p:nvSpPr>
        <p:spPr/>
        <p:txBody>
          <a:bodyPr/>
          <a:lstStyle/>
          <a:p>
            <a:r>
              <a:rPr lang="en-US" smtClean="0"/>
              <a:t>Modelling Value Drivers</a:t>
            </a:r>
          </a:p>
        </p:txBody>
      </p:sp>
    </p:spTree>
  </p:cSld>
  <p:clrMapOvr>
    <a:masterClrMapping/>
  </p:clrMapOvr>
  <p:transition>
    <p:zo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Inputs, Drivers and Working Analysis</a:t>
            </a:r>
          </a:p>
        </p:txBody>
      </p:sp>
      <p:sp>
        <p:nvSpPr>
          <p:cNvPr id="54275" name="Rectangle 3"/>
          <p:cNvSpPr>
            <a:spLocks noGrp="1" noChangeArrowheads="1"/>
          </p:cNvSpPr>
          <p:nvPr>
            <p:ph type="body" idx="1"/>
          </p:nvPr>
        </p:nvSpPr>
        <p:spPr/>
        <p:txBody>
          <a:bodyPr/>
          <a:lstStyle/>
          <a:p>
            <a:r>
              <a:rPr lang="en-029" smtClean="0"/>
              <a:t>Setting-up Sensitivity Analysis</a:t>
            </a:r>
          </a:p>
          <a:p>
            <a:r>
              <a:rPr lang="en-029" smtClean="0"/>
              <a:t>Creating Indices</a:t>
            </a:r>
          </a:p>
          <a:p>
            <a:r>
              <a:rPr lang="en-029" smtClean="0"/>
              <a:t>Working Capital Modelling</a:t>
            </a:r>
          </a:p>
          <a:p>
            <a:r>
              <a:rPr lang="en-029" smtClean="0"/>
              <a:t>Comparison with Historic Data and Other Metrics</a:t>
            </a:r>
          </a:p>
          <a:p>
            <a:r>
              <a:rPr lang="en-029" smtClean="0"/>
              <a:t>Dash Board</a:t>
            </a:r>
          </a:p>
        </p:txBody>
      </p:sp>
    </p:spTree>
  </p:cSld>
  <p:clrMapOvr>
    <a:masterClrMapping/>
  </p:clrMapOvr>
  <p:transition>
    <p:zo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Real World Modelling Process – Corporate Models</a:t>
            </a:r>
          </a:p>
        </p:txBody>
      </p:sp>
      <p:sp>
        <p:nvSpPr>
          <p:cNvPr id="55299" name="Rectangle 3"/>
          <p:cNvSpPr>
            <a:spLocks noGrp="1" noChangeArrowheads="1"/>
          </p:cNvSpPr>
          <p:nvPr>
            <p:ph type="body" idx="1"/>
          </p:nvPr>
        </p:nvSpPr>
        <p:spPr/>
        <p:txBody>
          <a:bodyPr/>
          <a:lstStyle/>
          <a:p>
            <a:pPr>
              <a:lnSpc>
                <a:spcPct val="90000"/>
              </a:lnSpc>
            </a:pPr>
            <a:r>
              <a:rPr lang="en-US" smtClean="0"/>
              <a:t>The following  six step process</a:t>
            </a:r>
          </a:p>
          <a:p>
            <a:pPr>
              <a:lnSpc>
                <a:spcPct val="90000"/>
              </a:lnSpc>
            </a:pPr>
            <a:r>
              <a:rPr lang="en-US" smtClean="0"/>
              <a:t>Step 1: Gather Historic Financial Statements and read them (it is not so bad)</a:t>
            </a:r>
          </a:p>
          <a:p>
            <a:pPr>
              <a:lnSpc>
                <a:spcPct val="90000"/>
              </a:lnSpc>
            </a:pPr>
            <a:r>
              <a:rPr lang="en-US" smtClean="0"/>
              <a:t>Step 2: Change the Arrangement of Financial Statements (See the example on the subsequent slides)</a:t>
            </a:r>
          </a:p>
          <a:p>
            <a:pPr>
              <a:lnSpc>
                <a:spcPct val="90000"/>
              </a:lnSpc>
            </a:pPr>
            <a:r>
              <a:rPr lang="en-US" smtClean="0"/>
              <a:t>Step 3: Compute Ratios from Historic Financial Statements to develop some of the mechanical assumptions such as A/R to sales and depreciation rate</a:t>
            </a:r>
          </a:p>
          <a:p>
            <a:pPr>
              <a:lnSpc>
                <a:spcPct val="90000"/>
              </a:lnSpc>
            </a:pPr>
            <a:r>
              <a:rPr lang="en-US" smtClean="0"/>
              <a:t>Step 4: Develop Revenue, Expense and Capital Expenditures by Working through Value Drivers</a:t>
            </a:r>
          </a:p>
          <a:p>
            <a:pPr>
              <a:lnSpc>
                <a:spcPct val="90000"/>
              </a:lnSpc>
            </a:pPr>
            <a:r>
              <a:rPr lang="en-US" smtClean="0"/>
              <a:t>Step 5: Work through the Income Statement, then the Cash Flow Statement, then the Balance Sheet to Check, only for forecast years</a:t>
            </a:r>
          </a:p>
          <a:p>
            <a:pPr>
              <a:lnSpc>
                <a:spcPct val="90000"/>
              </a:lnSpc>
            </a:pPr>
            <a:r>
              <a:rPr lang="en-US" smtClean="0"/>
              <a:t>Step 6: Valuation, sensitivity analysis and presentation</a:t>
            </a:r>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idx="1"/>
          </p:nvPr>
        </p:nvSpPr>
        <p:spPr/>
        <p:txBody>
          <a:bodyPr/>
          <a:lstStyle/>
          <a:p>
            <a:r>
              <a:rPr lang="en-US" smtClean="0"/>
              <a:t>Translate value drivers such as price, the cost of new capacity and cost structure to financial statement projections</a:t>
            </a:r>
          </a:p>
          <a:p>
            <a:r>
              <a:rPr lang="en-US" smtClean="0"/>
              <a:t>You often need minimal operating data – one measure of capacity and one measure of sales</a:t>
            </a:r>
          </a:p>
          <a:p>
            <a:r>
              <a:rPr lang="en-US" smtClean="0"/>
              <a:t>Evaluate historical relationship between value drivers and financial variables</a:t>
            </a:r>
          </a:p>
          <a:p>
            <a:pPr lvl="1"/>
            <a:r>
              <a:rPr lang="en-US" smtClean="0"/>
              <a:t>There is no generic formula for establishing value drivers</a:t>
            </a:r>
          </a:p>
          <a:p>
            <a:pPr lvl="1"/>
            <a:r>
              <a:rPr lang="en-US" smtClean="0"/>
              <a:t>Value drivers should incorporate some kind of capacity, capacity utilization and cost structure assumptions</a:t>
            </a:r>
          </a:p>
          <a:p>
            <a:r>
              <a:rPr lang="en-US" smtClean="0"/>
              <a:t>Determine how the financial structure – the outstanding debt – affects financial performance</a:t>
            </a:r>
          </a:p>
        </p:txBody>
      </p:sp>
      <p:sp>
        <p:nvSpPr>
          <p:cNvPr id="56323" name="Rectangle 3"/>
          <p:cNvSpPr>
            <a:spLocks noGrp="1" noChangeArrowheads="1"/>
          </p:cNvSpPr>
          <p:nvPr>
            <p:ph type="title"/>
          </p:nvPr>
        </p:nvSpPr>
        <p:spPr/>
        <p:txBody>
          <a:bodyPr/>
          <a:lstStyle/>
          <a:p>
            <a:r>
              <a:rPr lang="en-US" smtClean="0"/>
              <a:t>Use of History to Determine Drivers in Corporate Modeling</a:t>
            </a:r>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Results of Arranging Inputs</a:t>
            </a:r>
          </a:p>
        </p:txBody>
      </p:sp>
      <p:sp>
        <p:nvSpPr>
          <p:cNvPr id="57347" name="Rectangle 3"/>
          <p:cNvSpPr>
            <a:spLocks noGrp="1" noChangeArrowheads="1"/>
          </p:cNvSpPr>
          <p:nvPr>
            <p:ph type="body" idx="1"/>
          </p:nvPr>
        </p:nvSpPr>
        <p:spPr/>
        <p:txBody>
          <a:bodyPr/>
          <a:lstStyle/>
          <a:p>
            <a:r>
              <a:rPr lang="en-US" smtClean="0"/>
              <a:t>When you are finished arranging items:</a:t>
            </a:r>
          </a:p>
          <a:p>
            <a:pPr lvl="1"/>
            <a:r>
              <a:rPr lang="en-US" smtClean="0"/>
              <a:t>You should have an opening balance sheet</a:t>
            </a:r>
          </a:p>
          <a:p>
            <a:pPr lvl="2"/>
            <a:r>
              <a:rPr lang="en-US" smtClean="0"/>
              <a:t>Total non-cash current assets</a:t>
            </a:r>
          </a:p>
          <a:p>
            <a:pPr lvl="2"/>
            <a:r>
              <a:rPr lang="en-US" smtClean="0"/>
              <a:t>Total non-debt current liabilities</a:t>
            </a:r>
          </a:p>
          <a:p>
            <a:pPr lvl="2"/>
            <a:r>
              <a:rPr lang="en-US" smtClean="0"/>
              <a:t>Total fixed debt to be repaid</a:t>
            </a:r>
          </a:p>
          <a:p>
            <a:pPr lvl="1"/>
            <a:r>
              <a:rPr lang="en-US" smtClean="0"/>
              <a:t>You should have a debt schedule</a:t>
            </a:r>
          </a:p>
          <a:p>
            <a:pPr lvl="2"/>
            <a:r>
              <a:rPr lang="en-US" smtClean="0"/>
              <a:t>Aggregate of debt issues should tie to balance sheet</a:t>
            </a:r>
          </a:p>
          <a:p>
            <a:pPr lvl="1"/>
            <a:r>
              <a:rPr lang="en-US" smtClean="0"/>
              <a:t>You should have a history of revenues, expenses and depreciation</a:t>
            </a:r>
          </a:p>
          <a:p>
            <a:pPr lvl="2"/>
            <a:r>
              <a:rPr lang="en-US" smtClean="0"/>
              <a:t>Use revenues and expenses and focus on drivers</a:t>
            </a:r>
          </a:p>
          <a:p>
            <a:pPr lvl="2"/>
            <a:r>
              <a:rPr lang="en-US" smtClean="0"/>
              <a:t>Use depreciation to determine the deprecation rate</a:t>
            </a:r>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Input Sheet Suggestions</a:t>
            </a:r>
          </a:p>
        </p:txBody>
      </p:sp>
      <p:sp>
        <p:nvSpPr>
          <p:cNvPr id="58371" name="Rectangle 3"/>
          <p:cNvSpPr>
            <a:spLocks noGrp="1" noChangeArrowheads="1"/>
          </p:cNvSpPr>
          <p:nvPr>
            <p:ph type="body" idx="1"/>
          </p:nvPr>
        </p:nvSpPr>
        <p:spPr/>
        <p:txBody>
          <a:bodyPr/>
          <a:lstStyle/>
          <a:p>
            <a:r>
              <a:rPr lang="en-US" smtClean="0"/>
              <a:t>Set-up combo boxes and scenarios early-on</a:t>
            </a:r>
          </a:p>
          <a:p>
            <a:pPr lvl="1"/>
            <a:r>
              <a:rPr lang="en-US" smtClean="0"/>
              <a:t>Use a part of the sheet for settings and combo box inputs</a:t>
            </a:r>
          </a:p>
          <a:p>
            <a:pPr lvl="1"/>
            <a:r>
              <a:rPr lang="en-US" smtClean="0"/>
              <a:t>Use range names</a:t>
            </a:r>
          </a:p>
          <a:p>
            <a:r>
              <a:rPr lang="en-US" smtClean="0"/>
              <a:t>Set-up inputs to re-set base case inputs so you don’t lose them in scenario or sensitivity analysis</a:t>
            </a:r>
          </a:p>
          <a:p>
            <a:r>
              <a:rPr lang="en-US" smtClean="0"/>
              <a:t>Use data validation for non-numeric inputs</a:t>
            </a:r>
          </a:p>
          <a:p>
            <a:r>
              <a:rPr lang="en-US" smtClean="0"/>
              <a:t>Use column hide for easier copying</a:t>
            </a:r>
          </a:p>
          <a:p>
            <a:r>
              <a:rPr lang="en-US" smtClean="0"/>
              <a:t>Use Available Macro or Format Style to Paint Input Cells</a:t>
            </a:r>
          </a:p>
        </p:txBody>
      </p:sp>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Operating Assumptions in Model</a:t>
            </a:r>
          </a:p>
        </p:txBody>
      </p:sp>
      <p:sp>
        <p:nvSpPr>
          <p:cNvPr id="59395" name="Rectangle 3"/>
          <p:cNvSpPr>
            <a:spLocks noGrp="1" noChangeArrowheads="1"/>
          </p:cNvSpPr>
          <p:nvPr>
            <p:ph type="body" idx="1"/>
          </p:nvPr>
        </p:nvSpPr>
        <p:spPr/>
        <p:txBody>
          <a:bodyPr/>
          <a:lstStyle/>
          <a:p>
            <a:pPr>
              <a:buClr>
                <a:schemeClr val="tx1"/>
              </a:buClr>
              <a:buFontTx/>
              <a:buNone/>
            </a:pPr>
            <a:r>
              <a:rPr lang="en-US" smtClean="0"/>
              <a:t>Once the working sheet data has been developed compute the three basic operating inputs:</a:t>
            </a:r>
          </a:p>
          <a:p>
            <a:pPr lvl="1"/>
            <a:r>
              <a:rPr lang="en-US" sz="2000" smtClean="0"/>
              <a:t>Capital expenditures</a:t>
            </a:r>
          </a:p>
          <a:p>
            <a:pPr lvl="1"/>
            <a:r>
              <a:rPr lang="en-US" sz="2000" smtClean="0"/>
              <a:t>Revenues</a:t>
            </a:r>
          </a:p>
          <a:p>
            <a:pPr lvl="1"/>
            <a:r>
              <a:rPr lang="en-US" sz="2000" smtClean="0"/>
              <a:t>Operating expenses</a:t>
            </a:r>
          </a:p>
          <a:p>
            <a:r>
              <a:rPr lang="en-US" smtClean="0"/>
              <a:t>When you get a model from someone else find these three inputs and work backwards</a:t>
            </a:r>
          </a:p>
          <a:p>
            <a:r>
              <a:rPr lang="en-US" smtClean="0"/>
              <a:t>History should be presented along with forecasts for the value drivers</a:t>
            </a:r>
          </a:p>
        </p:txBody>
      </p:sp>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mtClean="0"/>
              <a:t>Workings Analysis Issues</a:t>
            </a:r>
          </a:p>
        </p:txBody>
      </p:sp>
      <p:sp>
        <p:nvSpPr>
          <p:cNvPr id="60419" name="Rectangle 3"/>
          <p:cNvSpPr>
            <a:spLocks noGrp="1" noChangeArrowheads="1"/>
          </p:cNvSpPr>
          <p:nvPr>
            <p:ph type="body" idx="1"/>
          </p:nvPr>
        </p:nvSpPr>
        <p:spPr/>
        <p:txBody>
          <a:bodyPr/>
          <a:lstStyle/>
          <a:p>
            <a:r>
              <a:rPr lang="en-US" smtClean="0"/>
              <a:t>Combine historic financial statement data with selected operational data</a:t>
            </a:r>
          </a:p>
          <a:p>
            <a:pPr lvl="1"/>
            <a:r>
              <a:rPr lang="en-US" smtClean="0"/>
              <a:t>The operational data is most difficult to find, but you do not need much</a:t>
            </a:r>
          </a:p>
          <a:p>
            <a:r>
              <a:rPr lang="en-US" smtClean="0"/>
              <a:t>For each line item in the financial statements, show ratios for the items and show assumptions for the ratios </a:t>
            </a:r>
          </a:p>
          <a:p>
            <a:r>
              <a:rPr lang="en-US" smtClean="0"/>
              <a:t>The key is to isolate real economic drivers such as price, capacity utilization, market share and other things that really drive value</a:t>
            </a:r>
          </a:p>
          <a:p>
            <a:r>
              <a:rPr lang="en-US" smtClean="0"/>
              <a:t>Arrange by Revenues, Expenses, Capital Expenditures, Working Capital and Depreciation</a:t>
            </a:r>
          </a:p>
          <a:p>
            <a:r>
              <a:rPr lang="en-US" smtClean="0"/>
              <a:t>Compute change in working capital for the cash flow analysis</a:t>
            </a:r>
          </a:p>
          <a:p>
            <a:r>
              <a:rPr lang="en-US" smtClean="0"/>
              <a:t>If deferred taxes are present, compute book and tax depreciation</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Relate Capacity to Demand</a:t>
            </a:r>
          </a:p>
        </p:txBody>
      </p:sp>
      <p:sp>
        <p:nvSpPr>
          <p:cNvPr id="61443" name="Rectangle 3"/>
          <p:cNvSpPr>
            <a:spLocks noGrp="1" noChangeArrowheads="1"/>
          </p:cNvSpPr>
          <p:nvPr>
            <p:ph type="body" idx="1"/>
          </p:nvPr>
        </p:nvSpPr>
        <p:spPr/>
        <p:txBody>
          <a:bodyPr/>
          <a:lstStyle/>
          <a:p>
            <a:r>
              <a:rPr lang="en-US" smtClean="0"/>
              <a:t>Begin with demand and then express the demand in terms of required capacity</a:t>
            </a:r>
          </a:p>
          <a:p>
            <a:r>
              <a:rPr lang="en-US" smtClean="0"/>
              <a:t>Relate the capacity to demand</a:t>
            </a:r>
          </a:p>
          <a:p>
            <a:pPr lvl="1"/>
            <a:r>
              <a:rPr lang="en-US" smtClean="0"/>
              <a:t>Use a ratio of demand to capacity </a:t>
            </a:r>
          </a:p>
          <a:p>
            <a:pPr lvl="2"/>
            <a:r>
              <a:rPr lang="en-US" smtClean="0"/>
              <a:t>Reserve margin that relates demand to required capacity</a:t>
            </a:r>
          </a:p>
          <a:p>
            <a:pPr lvl="2"/>
            <a:r>
              <a:rPr lang="en-US" smtClean="0"/>
              <a:t>Class rooms needed at capacity</a:t>
            </a:r>
          </a:p>
          <a:p>
            <a:pPr lvl="2"/>
            <a:r>
              <a:rPr lang="en-US" smtClean="0"/>
              <a:t>Max towers per subscriber</a:t>
            </a:r>
          </a:p>
          <a:p>
            <a:pPr lvl="2"/>
            <a:r>
              <a:rPr lang="en-US" smtClean="0"/>
              <a:t>Retail outlets per level of sales</a:t>
            </a:r>
          </a:p>
          <a:p>
            <a:pPr lvl="1"/>
            <a:r>
              <a:rPr lang="en-US" smtClean="0"/>
              <a:t>Once you have the maximum capacity, test the capacity against the level of sales.</a:t>
            </a:r>
          </a:p>
          <a:p>
            <a:pPr lvl="1"/>
            <a:r>
              <a:rPr lang="en-US" smtClean="0"/>
              <a:t>Use the roundup command in excel</a:t>
            </a:r>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Value Drivers and Starting Point of Forecast</a:t>
            </a:r>
          </a:p>
        </p:txBody>
      </p:sp>
      <p:sp>
        <p:nvSpPr>
          <p:cNvPr id="2613251" name="Rectangle 3"/>
          <p:cNvSpPr>
            <a:spLocks noGrp="1" noChangeArrowheads="1"/>
          </p:cNvSpPr>
          <p:nvPr>
            <p:ph type="body" idx="1"/>
          </p:nvPr>
        </p:nvSpPr>
        <p:spPr/>
        <p:txBody>
          <a:bodyPr/>
          <a:lstStyle/>
          <a:p>
            <a:r>
              <a:rPr lang="en-US" sz="1600" smtClean="0">
                <a:solidFill>
                  <a:srgbClr val="3366CC"/>
                </a:solidFill>
              </a:rPr>
              <a:t>Demand Driven Forecast</a:t>
            </a:r>
            <a:r>
              <a:rPr lang="en-US" sz="1600" smtClean="0"/>
              <a:t> (Telecommunications)</a:t>
            </a:r>
          </a:p>
          <a:p>
            <a:pPr lvl="1"/>
            <a:r>
              <a:rPr lang="en-US" sz="1600" smtClean="0"/>
              <a:t>Begin with market size, industry demand and derive volumes</a:t>
            </a:r>
          </a:p>
          <a:p>
            <a:pPr lvl="1"/>
            <a:r>
              <a:rPr lang="en-US" sz="1600" smtClean="0"/>
              <a:t>Volume = Industry Demand x Market Share</a:t>
            </a:r>
          </a:p>
          <a:p>
            <a:pPr lvl="1"/>
            <a:r>
              <a:rPr lang="en-US" sz="1600" smtClean="0"/>
              <a:t>Capacity requirements come from volume and maximum utilization</a:t>
            </a:r>
          </a:p>
          <a:p>
            <a:pPr lvl="1"/>
            <a:r>
              <a:rPr lang="en-US" sz="1600" smtClean="0"/>
              <a:t>Drivers and Market Size, Market Penetration, Market Share and Price</a:t>
            </a:r>
          </a:p>
          <a:p>
            <a:r>
              <a:rPr lang="en-US" sz="1600" smtClean="0">
                <a:solidFill>
                  <a:srgbClr val="3366CC"/>
                </a:solidFill>
              </a:rPr>
              <a:t>Capacity Driven Forecast</a:t>
            </a:r>
            <a:r>
              <a:rPr lang="en-US" sz="1600" smtClean="0"/>
              <a:t> (Commodity Markets)</a:t>
            </a:r>
          </a:p>
          <a:p>
            <a:pPr lvl="1"/>
            <a:r>
              <a:rPr lang="en-US" sz="1600" smtClean="0"/>
              <a:t>Begin with capacity instead of demand and determine volumes from capacity utilization multiplied by capacity</a:t>
            </a:r>
          </a:p>
          <a:p>
            <a:pPr lvl="1"/>
            <a:r>
              <a:rPr lang="en-US" sz="1600" smtClean="0"/>
              <a:t>Inputs driven by technical efficiency parameter</a:t>
            </a:r>
          </a:p>
          <a:p>
            <a:pPr lvl="1"/>
            <a:r>
              <a:rPr lang="en-US" sz="1600" smtClean="0"/>
              <a:t>New capacity driven by corporate strategy</a:t>
            </a:r>
          </a:p>
          <a:p>
            <a:pPr lvl="1"/>
            <a:r>
              <a:rPr lang="en-US" sz="1600" smtClean="0"/>
              <a:t>Drivers are capacity, capacity utilization, and price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613251">
                                            <p:txEl>
                                              <p:pRg st="1" end="1"/>
                                            </p:txEl>
                                          </p:spTgt>
                                        </p:tgtEl>
                                        <p:attrNameLst>
                                          <p:attrName>style.visibility</p:attrName>
                                        </p:attrNameLst>
                                      </p:cBhvr>
                                      <p:to>
                                        <p:strVal val="visible"/>
                                      </p:to>
                                    </p:set>
                                    <p:animEffect transition="in" filter="box(in)">
                                      <p:cBhvr>
                                        <p:cTn id="7" dur="500"/>
                                        <p:tgtEl>
                                          <p:spTgt spid="2613251">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613251">
                                            <p:txEl>
                                              <p:pRg st="2" end="2"/>
                                            </p:txEl>
                                          </p:spTgt>
                                        </p:tgtEl>
                                        <p:attrNameLst>
                                          <p:attrName>style.visibility</p:attrName>
                                        </p:attrNameLst>
                                      </p:cBhvr>
                                      <p:to>
                                        <p:strVal val="visible"/>
                                      </p:to>
                                    </p:set>
                                    <p:animEffect transition="in" filter="box(in)">
                                      <p:cBhvr>
                                        <p:cTn id="10" dur="500"/>
                                        <p:tgtEl>
                                          <p:spTgt spid="2613251">
                                            <p:txEl>
                                              <p:pRg st="2" end="2"/>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2613251">
                                            <p:txEl>
                                              <p:pRg st="3" end="3"/>
                                            </p:txEl>
                                          </p:spTgt>
                                        </p:tgtEl>
                                        <p:attrNameLst>
                                          <p:attrName>style.visibility</p:attrName>
                                        </p:attrNameLst>
                                      </p:cBhvr>
                                      <p:to>
                                        <p:strVal val="visible"/>
                                      </p:to>
                                    </p:set>
                                    <p:animEffect transition="in" filter="box(in)">
                                      <p:cBhvr>
                                        <p:cTn id="13" dur="500"/>
                                        <p:tgtEl>
                                          <p:spTgt spid="2613251">
                                            <p:txEl>
                                              <p:pRg st="3" end="3"/>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2613251">
                                            <p:txEl>
                                              <p:pRg st="4" end="4"/>
                                            </p:txEl>
                                          </p:spTgt>
                                        </p:tgtEl>
                                        <p:attrNameLst>
                                          <p:attrName>style.visibility</p:attrName>
                                        </p:attrNameLst>
                                      </p:cBhvr>
                                      <p:to>
                                        <p:strVal val="visible"/>
                                      </p:to>
                                    </p:set>
                                    <p:animEffect transition="in" filter="box(in)">
                                      <p:cBhvr>
                                        <p:cTn id="16" dur="500"/>
                                        <p:tgtEl>
                                          <p:spTgt spid="2613251">
                                            <p:txEl>
                                              <p:pRg st="4" end="4"/>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2613251">
                                            <p:txEl>
                                              <p:pRg st="5" end="5"/>
                                            </p:txEl>
                                          </p:spTgt>
                                        </p:tgtEl>
                                        <p:attrNameLst>
                                          <p:attrName>style.visibility</p:attrName>
                                        </p:attrNameLst>
                                      </p:cBhvr>
                                      <p:to>
                                        <p:strVal val="visible"/>
                                      </p:to>
                                    </p:set>
                                    <p:animEffect transition="in" filter="box(in)">
                                      <p:cBhvr>
                                        <p:cTn id="19" dur="500"/>
                                        <p:tgtEl>
                                          <p:spTgt spid="2613251">
                                            <p:txEl>
                                              <p:pRg st="5" end="5"/>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2613251">
                                            <p:txEl>
                                              <p:pRg st="6" end="6"/>
                                            </p:txEl>
                                          </p:spTgt>
                                        </p:tgtEl>
                                        <p:attrNameLst>
                                          <p:attrName>style.visibility</p:attrName>
                                        </p:attrNameLst>
                                      </p:cBhvr>
                                      <p:to>
                                        <p:strVal val="visible"/>
                                      </p:to>
                                    </p:set>
                                    <p:animEffect transition="in" filter="box(in)">
                                      <p:cBhvr>
                                        <p:cTn id="22" dur="500"/>
                                        <p:tgtEl>
                                          <p:spTgt spid="2613251">
                                            <p:txEl>
                                              <p:pRg st="6" end="6"/>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2613251">
                                            <p:txEl>
                                              <p:pRg st="7" end="7"/>
                                            </p:txEl>
                                          </p:spTgt>
                                        </p:tgtEl>
                                        <p:attrNameLst>
                                          <p:attrName>style.visibility</p:attrName>
                                        </p:attrNameLst>
                                      </p:cBhvr>
                                      <p:to>
                                        <p:strVal val="visible"/>
                                      </p:to>
                                    </p:set>
                                    <p:animEffect transition="in" filter="box(in)">
                                      <p:cBhvr>
                                        <p:cTn id="25" dur="500"/>
                                        <p:tgtEl>
                                          <p:spTgt spid="2613251">
                                            <p:txEl>
                                              <p:pRg st="7" end="7"/>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2613251">
                                            <p:txEl>
                                              <p:pRg st="8" end="8"/>
                                            </p:txEl>
                                          </p:spTgt>
                                        </p:tgtEl>
                                        <p:attrNameLst>
                                          <p:attrName>style.visibility</p:attrName>
                                        </p:attrNameLst>
                                      </p:cBhvr>
                                      <p:to>
                                        <p:strVal val="visible"/>
                                      </p:to>
                                    </p:set>
                                    <p:animEffect transition="in" filter="box(in)">
                                      <p:cBhvr>
                                        <p:cTn id="28" dur="500"/>
                                        <p:tgtEl>
                                          <p:spTgt spid="2613251">
                                            <p:txEl>
                                              <p:pRg st="8" end="8"/>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2613251">
                                            <p:txEl>
                                              <p:pRg st="9" end="9"/>
                                            </p:txEl>
                                          </p:spTgt>
                                        </p:tgtEl>
                                        <p:attrNameLst>
                                          <p:attrName>style.visibility</p:attrName>
                                        </p:attrNameLst>
                                      </p:cBhvr>
                                      <p:to>
                                        <p:strVal val="visible"/>
                                      </p:to>
                                    </p:set>
                                    <p:animEffect transition="in" filter="box(in)">
                                      <p:cBhvr>
                                        <p:cTn id="31" dur="500"/>
                                        <p:tgtEl>
                                          <p:spTgt spid="261325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762000" y="4953000"/>
            <a:ext cx="7772400" cy="914400"/>
          </a:xfrm>
        </p:spPr>
        <p:txBody>
          <a:bodyPr/>
          <a:lstStyle/>
          <a:p>
            <a:r>
              <a:rPr lang="en-US" smtClean="0"/>
              <a:t>Model Objectives</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Value Drivers and Starting Point of Forecast</a:t>
            </a:r>
          </a:p>
        </p:txBody>
      </p:sp>
      <p:sp>
        <p:nvSpPr>
          <p:cNvPr id="63491" name="Rectangle 3"/>
          <p:cNvSpPr>
            <a:spLocks noGrp="1" noChangeArrowheads="1"/>
          </p:cNvSpPr>
          <p:nvPr>
            <p:ph type="body" idx="1"/>
          </p:nvPr>
        </p:nvSpPr>
        <p:spPr/>
        <p:txBody>
          <a:bodyPr/>
          <a:lstStyle/>
          <a:p>
            <a:r>
              <a:rPr lang="en-US" smtClean="0">
                <a:solidFill>
                  <a:srgbClr val="3366CC"/>
                </a:solidFill>
              </a:rPr>
              <a:t>Asset Driven Forecast</a:t>
            </a:r>
            <a:r>
              <a:rPr lang="en-US" smtClean="0"/>
              <a:t> (Retail Banks, Investment Companies)</a:t>
            </a:r>
          </a:p>
          <a:p>
            <a:pPr lvl="1"/>
            <a:r>
              <a:rPr lang="en-US" smtClean="0"/>
              <a:t>Begin with asset and liabilities</a:t>
            </a:r>
          </a:p>
          <a:p>
            <a:pPr lvl="1"/>
            <a:r>
              <a:rPr lang="en-US" smtClean="0"/>
              <a:t>In banks, use deposit growth and loan to deposit ratios</a:t>
            </a:r>
          </a:p>
          <a:p>
            <a:pPr lvl="1"/>
            <a:r>
              <a:rPr lang="en-US" smtClean="0"/>
              <a:t>Investments (like capital expenditures) are increases in loans</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t>Examples of Value Drivers</a:t>
            </a:r>
          </a:p>
        </p:txBody>
      </p:sp>
      <p:sp>
        <p:nvSpPr>
          <p:cNvPr id="64515" name="Rectangle 3"/>
          <p:cNvSpPr>
            <a:spLocks noGrp="1" noChangeArrowheads="1"/>
          </p:cNvSpPr>
          <p:nvPr>
            <p:ph type="body" idx="1"/>
          </p:nvPr>
        </p:nvSpPr>
        <p:spPr/>
        <p:txBody>
          <a:bodyPr/>
          <a:lstStyle/>
          <a:p>
            <a:pPr>
              <a:lnSpc>
                <a:spcPct val="90000"/>
              </a:lnSpc>
            </a:pPr>
            <a:r>
              <a:rPr lang="en-US" sz="1600" smtClean="0"/>
              <a:t>Economic and business variables that directly affect cash generation:</a:t>
            </a:r>
          </a:p>
          <a:p>
            <a:pPr lvl="1">
              <a:lnSpc>
                <a:spcPct val="90000"/>
              </a:lnSpc>
            </a:pPr>
            <a:r>
              <a:rPr lang="en-US" sz="1600" smtClean="0"/>
              <a:t>Price per unit sold</a:t>
            </a:r>
          </a:p>
          <a:p>
            <a:pPr lvl="1">
              <a:lnSpc>
                <a:spcPct val="90000"/>
              </a:lnSpc>
            </a:pPr>
            <a:r>
              <a:rPr lang="en-US" sz="1600" smtClean="0"/>
              <a:t>Volumes sold</a:t>
            </a:r>
          </a:p>
          <a:p>
            <a:pPr lvl="2">
              <a:lnSpc>
                <a:spcPct val="90000"/>
              </a:lnSpc>
            </a:pPr>
            <a:r>
              <a:rPr lang="en-US" sz="1400" smtClean="0"/>
              <a:t>Penetration rates in theme park</a:t>
            </a:r>
          </a:p>
          <a:p>
            <a:pPr lvl="2">
              <a:lnSpc>
                <a:spcPct val="90000"/>
              </a:lnSpc>
            </a:pPr>
            <a:r>
              <a:rPr lang="en-US" sz="1400" smtClean="0"/>
              <a:t>Market share of telecommunications firm</a:t>
            </a:r>
          </a:p>
          <a:p>
            <a:pPr lvl="2">
              <a:lnSpc>
                <a:spcPct val="90000"/>
              </a:lnSpc>
            </a:pPr>
            <a:r>
              <a:rPr lang="en-US" sz="1400" smtClean="0"/>
              <a:t>Sales per square foot</a:t>
            </a:r>
          </a:p>
          <a:p>
            <a:pPr lvl="1">
              <a:lnSpc>
                <a:spcPct val="90000"/>
              </a:lnSpc>
            </a:pPr>
            <a:r>
              <a:rPr lang="en-US" sz="1600" smtClean="0"/>
              <a:t>Cost per ton</a:t>
            </a:r>
          </a:p>
          <a:p>
            <a:pPr lvl="1">
              <a:lnSpc>
                <a:spcPct val="90000"/>
              </a:lnSpc>
            </a:pPr>
            <a:r>
              <a:rPr lang="en-US" sz="1600" smtClean="0"/>
              <a:t>Occupancy rates</a:t>
            </a:r>
          </a:p>
          <a:p>
            <a:pPr lvl="1">
              <a:lnSpc>
                <a:spcPct val="90000"/>
              </a:lnSpc>
            </a:pPr>
            <a:r>
              <a:rPr lang="en-US" sz="1600" smtClean="0"/>
              <a:t>Cost of capacity per new subscriber</a:t>
            </a:r>
          </a:p>
          <a:p>
            <a:pPr lvl="1">
              <a:lnSpc>
                <a:spcPct val="90000"/>
              </a:lnSpc>
            </a:pPr>
            <a:r>
              <a:rPr lang="en-US" sz="1600" smtClean="0"/>
              <a:t>Cost of replacing oil reserves per bbl</a:t>
            </a:r>
          </a:p>
          <a:p>
            <a:pPr>
              <a:lnSpc>
                <a:spcPct val="90000"/>
              </a:lnSpc>
            </a:pPr>
            <a:r>
              <a:rPr lang="en-US" sz="1600" smtClean="0"/>
              <a:t>Main drivers that should be utilized to prepare sensitivity analysis</a:t>
            </a:r>
          </a:p>
          <a:p>
            <a:pPr>
              <a:lnSpc>
                <a:spcPct val="90000"/>
              </a:lnSpc>
            </a:pPr>
            <a:r>
              <a:rPr lang="en-US" sz="1600" smtClean="0"/>
              <a:t>Correlation with macro-economic variables may be useful</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Working Through Drivers</a:t>
            </a:r>
          </a:p>
        </p:txBody>
      </p:sp>
      <p:sp>
        <p:nvSpPr>
          <p:cNvPr id="65539" name="Rectangle 3"/>
          <p:cNvSpPr>
            <a:spLocks noGrp="1" noChangeArrowheads="1"/>
          </p:cNvSpPr>
          <p:nvPr>
            <p:ph type="body" idx="1"/>
          </p:nvPr>
        </p:nvSpPr>
        <p:spPr/>
        <p:txBody>
          <a:bodyPr/>
          <a:lstStyle/>
          <a:p>
            <a:r>
              <a:rPr lang="en-US" sz="1600" smtClean="0"/>
              <a:t>Use </a:t>
            </a:r>
            <a:r>
              <a:rPr lang="en-US" sz="1600" b="1" smtClean="0">
                <a:solidFill>
                  <a:srgbClr val="0066CC"/>
                </a:solidFill>
              </a:rPr>
              <a:t>revenue</a:t>
            </a:r>
            <a:r>
              <a:rPr lang="en-US" sz="1600" smtClean="0"/>
              <a:t> components from income statement</a:t>
            </a:r>
          </a:p>
          <a:p>
            <a:pPr lvl="1"/>
            <a:r>
              <a:rPr lang="en-US" sz="1600" smtClean="0"/>
              <a:t>Relate revenue components to available volume data</a:t>
            </a:r>
          </a:p>
          <a:p>
            <a:pPr lvl="1"/>
            <a:r>
              <a:rPr lang="en-US" sz="1600" smtClean="0"/>
              <a:t>Relate volume data to capacity data</a:t>
            </a:r>
          </a:p>
          <a:p>
            <a:pPr lvl="2"/>
            <a:r>
              <a:rPr lang="en-US" sz="1400" smtClean="0"/>
              <a:t>Example – Airline planes and passenger traffic related to passenger revenues; number of planes is capacity; passenger miles is volume</a:t>
            </a:r>
          </a:p>
          <a:p>
            <a:r>
              <a:rPr lang="en-US" sz="1600" smtClean="0"/>
              <a:t>Use </a:t>
            </a:r>
            <a:r>
              <a:rPr lang="en-US" sz="1600" b="1" smtClean="0">
                <a:solidFill>
                  <a:srgbClr val="0066CC"/>
                </a:solidFill>
              </a:rPr>
              <a:t>operating expense</a:t>
            </a:r>
            <a:r>
              <a:rPr lang="en-US" sz="1600" smtClean="0"/>
              <a:t> components from income statement</a:t>
            </a:r>
          </a:p>
          <a:p>
            <a:pPr lvl="1"/>
            <a:r>
              <a:rPr lang="en-US" sz="1600" smtClean="0"/>
              <a:t>Relate to same volume and capacity data as revenues</a:t>
            </a:r>
          </a:p>
          <a:p>
            <a:pPr lvl="1"/>
            <a:r>
              <a:rPr lang="en-US" sz="1600" smtClean="0"/>
              <a:t>Split into fixed and variable costs if possible</a:t>
            </a:r>
          </a:p>
          <a:p>
            <a:r>
              <a:rPr lang="en-US" sz="1600" smtClean="0"/>
              <a:t>Use corporate strategy for </a:t>
            </a:r>
            <a:r>
              <a:rPr lang="en-US" sz="1600" b="1" smtClean="0">
                <a:solidFill>
                  <a:srgbClr val="0066CC"/>
                </a:solidFill>
              </a:rPr>
              <a:t>capital expenditures</a:t>
            </a:r>
          </a:p>
          <a:p>
            <a:pPr lvl="1"/>
            <a:r>
              <a:rPr lang="en-US" sz="1600" smtClean="0"/>
              <a:t>Determine cost of capital expenditures per capacity</a:t>
            </a:r>
          </a:p>
          <a:p>
            <a:pPr lvl="1"/>
            <a:r>
              <a:rPr lang="en-US" sz="1600" smtClean="0"/>
              <a:t>Split between maintenance capital expenditures and expenditures for new additions</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mtClean="0"/>
              <a:t>Index with Different Periodic Intervals</a:t>
            </a:r>
          </a:p>
        </p:txBody>
      </p:sp>
      <p:sp>
        <p:nvSpPr>
          <p:cNvPr id="66563" name="Rectangle 3"/>
          <p:cNvSpPr>
            <a:spLocks noGrp="1" noChangeArrowheads="1"/>
          </p:cNvSpPr>
          <p:nvPr>
            <p:ph type="body" idx="1"/>
          </p:nvPr>
        </p:nvSpPr>
        <p:spPr/>
        <p:txBody>
          <a:bodyPr/>
          <a:lstStyle/>
          <a:p>
            <a:pPr>
              <a:lnSpc>
                <a:spcPct val="90000"/>
              </a:lnSpc>
            </a:pPr>
            <a:r>
              <a:rPr lang="en-US" altLang="zh-CN" sz="1600" smtClean="0">
                <a:ea typeface="SimSun" pitchFamily="2" charset="-122"/>
              </a:rPr>
              <a:t>When setting-up a model, it may seem that establishing an inflation index is straightforward and simply a matter of multiplying one plus the inflation rate by the prior inflation index.  One must be careful in defining the base period for which prices are defined and escalate from that period.  Difficulties can arise when time period lengths change and when intervals are used for inputting the inflation rate.  Discussion of looking-up data using the MATCH and FUNCTION functions is discussed later.  The step by step process below illustrates how to deal with varying periods.  This process involves converting annual rates into daily rates and computing the index from the number of days in the period.  The procedure is analogous to verification of the XIRR discussed in the output section</a:t>
            </a:r>
          </a:p>
          <a:p>
            <a:pPr>
              <a:lnSpc>
                <a:spcPct val="90000"/>
              </a:lnSpc>
            </a:pPr>
            <a:r>
              <a:rPr lang="en-US" altLang="zh-CN" sz="1600" smtClean="0">
                <a:ea typeface="SimSun" pitchFamily="2" charset="-122"/>
              </a:rPr>
              <a:t>Step 1: Convert the annual rate into a daily rate using the formula (1+Annual Rate)^(1/365)-1.</a:t>
            </a:r>
          </a:p>
          <a:p>
            <a:pPr>
              <a:lnSpc>
                <a:spcPct val="90000"/>
              </a:lnSpc>
            </a:pPr>
            <a:r>
              <a:rPr lang="en-US" altLang="zh-CN" sz="1600" smtClean="0">
                <a:ea typeface="SimSun" pitchFamily="2" charset="-122"/>
              </a:rPr>
              <a:t>Step 2:	Beginning with 1.0 for the base period, compound the index through multiplying the prior index by (1+daily rate)^(days in period)</a:t>
            </a:r>
            <a:endParaRPr lang="en-US" sz="1600" smtClean="0"/>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4"/>
          <p:cNvSpPr>
            <a:spLocks noGrp="1" noChangeArrowheads="1"/>
          </p:cNvSpPr>
          <p:nvPr>
            <p:ph type="ctrTitle"/>
          </p:nvPr>
        </p:nvSpPr>
        <p:spPr/>
        <p:txBody>
          <a:bodyPr/>
          <a:lstStyle/>
          <a:p>
            <a:r>
              <a:rPr lang="en-US" smtClean="0"/>
              <a:t>Fixed Assets and Depreciation</a:t>
            </a:r>
          </a:p>
        </p:txBody>
      </p:sp>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Computing Vintage Amounts</a:t>
            </a:r>
          </a:p>
        </p:txBody>
      </p:sp>
      <p:sp>
        <p:nvSpPr>
          <p:cNvPr id="84995" name="Rectangle 3"/>
          <p:cNvSpPr>
            <a:spLocks noGrp="1" noChangeArrowheads="1"/>
          </p:cNvSpPr>
          <p:nvPr>
            <p:ph type="body" idx="1"/>
          </p:nvPr>
        </p:nvSpPr>
        <p:spPr/>
        <p:txBody>
          <a:bodyPr/>
          <a:lstStyle/>
          <a:p>
            <a:r>
              <a:rPr lang="en-US" smtClean="0"/>
              <a:t>Step by Step Process</a:t>
            </a:r>
          </a:p>
          <a:p>
            <a:pPr lvl="1"/>
            <a:r>
              <a:rPr lang="en-US" smtClean="0"/>
              <a:t>Transpose years to create an index with year born on the vertical column</a:t>
            </a:r>
          </a:p>
          <a:p>
            <a:pPr lvl="1"/>
            <a:r>
              <a:rPr lang="en-US" smtClean="0"/>
              <a:t>Compute the age of the plant – </a:t>
            </a:r>
          </a:p>
          <a:p>
            <a:pPr lvl="2"/>
            <a:r>
              <a:rPr lang="en-US" smtClean="0"/>
              <a:t>year of model minus year born + 1</a:t>
            </a:r>
          </a:p>
          <a:p>
            <a:pPr lvl="2"/>
            <a:r>
              <a:rPr lang="en-US" smtClean="0"/>
              <a:t>Use relative references</a:t>
            </a:r>
          </a:p>
          <a:p>
            <a:pPr lvl="2"/>
            <a:r>
              <a:rPr lang="en-US" smtClean="0"/>
              <a:t>Allow negative numbers before born</a:t>
            </a:r>
          </a:p>
          <a:p>
            <a:pPr lvl="1"/>
            <a:r>
              <a:rPr lang="en-US" smtClean="0"/>
              <a:t>Use HLOOKUP to compute the rate (better than match and index)</a:t>
            </a:r>
          </a:p>
          <a:p>
            <a:pPr lvl="1"/>
            <a:r>
              <a:rPr lang="en-US" smtClean="0"/>
              <a:t>Use SUMIF with test on “&lt;&gt;#N/A” to add all of the amounts</a:t>
            </a:r>
          </a:p>
        </p:txBody>
      </p:sp>
    </p:spTree>
  </p:cSld>
  <p:clrMapOvr>
    <a:masterClrMapping/>
  </p:clrMapOvr>
  <p:transition>
    <p:zo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Depreciation Expense and Vintage</a:t>
            </a:r>
          </a:p>
        </p:txBody>
      </p:sp>
      <p:sp>
        <p:nvSpPr>
          <p:cNvPr id="86019" name="Rectangle 3"/>
          <p:cNvSpPr>
            <a:spLocks noGrp="1" noChangeArrowheads="1"/>
          </p:cNvSpPr>
          <p:nvPr>
            <p:ph type="body" sz="half" idx="1"/>
          </p:nvPr>
        </p:nvSpPr>
        <p:spPr>
          <a:xfrm>
            <a:off x="762000" y="1524000"/>
            <a:ext cx="7772400" cy="2209800"/>
          </a:xfrm>
        </p:spPr>
        <p:txBody>
          <a:bodyPr/>
          <a:lstStyle/>
          <a:p>
            <a:r>
              <a:rPr lang="en-US" sz="1400" smtClean="0"/>
              <a:t>Compute straight line depreciation expense</a:t>
            </a:r>
          </a:p>
          <a:p>
            <a:r>
              <a:rPr lang="en-US" sz="1400" smtClean="0"/>
              <a:t>Multiply the accumulated plant balance from the balance sheet by the depreciation rate</a:t>
            </a:r>
          </a:p>
          <a:p>
            <a:r>
              <a:rPr lang="en-US" sz="1400" smtClean="0"/>
              <a:t>More complex depreciation modeling – vintage, accelerated, deferred taxes, multiple categories will be covered later</a:t>
            </a:r>
          </a:p>
          <a:p>
            <a:r>
              <a:rPr lang="en-US" sz="1400" smtClean="0"/>
              <a:t>Models may have separate pages for capital expenditure and depreciation analysis</a:t>
            </a:r>
          </a:p>
          <a:p>
            <a:endParaRPr lang="en-US" sz="1400" smtClean="0"/>
          </a:p>
          <a:p>
            <a:endParaRPr lang="en-US" sz="1400" smtClean="0"/>
          </a:p>
          <a:p>
            <a:endParaRPr lang="en-US" sz="1400" smtClean="0"/>
          </a:p>
        </p:txBody>
      </p:sp>
      <p:pic>
        <p:nvPicPr>
          <p:cNvPr id="86020" name="Picture 4"/>
          <p:cNvPicPr>
            <a:picLocks noChangeAspect="1" noChangeArrowheads="1"/>
          </p:cNvPicPr>
          <p:nvPr>
            <p:ph sz="half" idx="2"/>
          </p:nvPr>
        </p:nvPicPr>
        <p:blipFill>
          <a:blip r:embed="rId3" cstate="print"/>
          <a:srcRect/>
          <a:stretch>
            <a:fillRect/>
          </a:stretch>
        </p:blipFill>
        <p:spPr>
          <a:xfrm>
            <a:off x="762000" y="3962400"/>
            <a:ext cx="7696200" cy="1482725"/>
          </a:xfrm>
          <a:noFill/>
        </p:spPr>
      </p:pic>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Modeling Amortisation of Fees</a:t>
            </a:r>
          </a:p>
        </p:txBody>
      </p:sp>
      <p:sp>
        <p:nvSpPr>
          <p:cNvPr id="87043" name="Rectangle 3"/>
          <p:cNvSpPr>
            <a:spLocks noGrp="1" noChangeArrowheads="1"/>
          </p:cNvSpPr>
          <p:nvPr>
            <p:ph type="body" idx="1"/>
          </p:nvPr>
        </p:nvSpPr>
        <p:spPr/>
        <p:txBody>
          <a:bodyPr/>
          <a:lstStyle/>
          <a:p>
            <a:r>
              <a:rPr lang="en-US" smtClean="0"/>
              <a:t>Accumulate fees including fees on committed but unused balance and up-front fees and fees at closing</a:t>
            </a:r>
          </a:p>
          <a:p>
            <a:r>
              <a:rPr lang="en-US" smtClean="0"/>
              <a:t>Use switch for debt outstanding to compute amortisation of fees</a:t>
            </a:r>
          </a:p>
          <a:p>
            <a:r>
              <a:rPr lang="en-US" smtClean="0"/>
              <a:t>Compute accumulated amortisation of fees</a:t>
            </a:r>
          </a:p>
        </p:txBody>
      </p:sp>
    </p:spTree>
  </p:cSld>
  <p:clrMapOvr>
    <a:masterClrMapping/>
  </p:clrMapOvr>
  <p:transition>
    <p:zo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p:txBody>
          <a:bodyPr/>
          <a:lstStyle/>
          <a:p>
            <a:r>
              <a:rPr lang="en-US" smtClean="0"/>
              <a:t>Debt Schedule</a:t>
            </a:r>
          </a:p>
        </p:txBody>
      </p:sp>
    </p:spTree>
  </p:cSld>
  <p:clrMapOvr>
    <a:masterClrMapping/>
  </p:clrMapOvr>
  <p:transition>
    <p:zo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Debt Schedule Discussion</a:t>
            </a:r>
          </a:p>
        </p:txBody>
      </p:sp>
      <p:sp>
        <p:nvSpPr>
          <p:cNvPr id="69635" name="Rectangle 3"/>
          <p:cNvSpPr>
            <a:spLocks noGrp="1" noChangeArrowheads="1"/>
          </p:cNvSpPr>
          <p:nvPr>
            <p:ph type="body" idx="1"/>
          </p:nvPr>
        </p:nvSpPr>
        <p:spPr/>
        <p:txBody>
          <a:bodyPr/>
          <a:lstStyle/>
          <a:p>
            <a:r>
              <a:rPr lang="en-US" smtClean="0"/>
              <a:t>Basics</a:t>
            </a:r>
          </a:p>
          <a:p>
            <a:pPr lvl="1"/>
            <a:r>
              <a:rPr lang="en-US" smtClean="0"/>
              <a:t>Debt Corkscrew with Opening and Closing Balance</a:t>
            </a:r>
          </a:p>
          <a:p>
            <a:pPr lvl="1"/>
            <a:r>
              <a:rPr lang="en-US" smtClean="0"/>
              <a:t>Use of Minimum Function (rather than if statement) to assure that repayments do not exceed the opening balance</a:t>
            </a:r>
          </a:p>
          <a:p>
            <a:r>
              <a:rPr lang="en-US" smtClean="0"/>
              <a:t>Other Issues with Debt</a:t>
            </a:r>
          </a:p>
          <a:p>
            <a:pPr lvl="1"/>
            <a:r>
              <a:rPr lang="en-US" smtClean="0"/>
              <a:t>Grace period</a:t>
            </a:r>
          </a:p>
          <a:p>
            <a:pPr lvl="1"/>
            <a:r>
              <a:rPr lang="en-US" smtClean="0"/>
              <a:t>Level payment</a:t>
            </a:r>
          </a:p>
          <a:p>
            <a:pPr lvl="1"/>
            <a:r>
              <a:rPr lang="en-US" smtClean="0"/>
              <a:t>Customized repayment using solver</a:t>
            </a:r>
          </a:p>
          <a:p>
            <a:pPr lvl="1"/>
            <a:endParaRPr lang="en-US" smtClean="0"/>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Measurement of Risk in Financial Models</a:t>
            </a:r>
          </a:p>
        </p:txBody>
      </p:sp>
      <p:sp>
        <p:nvSpPr>
          <p:cNvPr id="9219" name="Rectangle 3"/>
          <p:cNvSpPr>
            <a:spLocks noGrp="1" noChangeArrowheads="1"/>
          </p:cNvSpPr>
          <p:nvPr>
            <p:ph type="body" sz="half" idx="1"/>
          </p:nvPr>
        </p:nvSpPr>
        <p:spPr/>
        <p:txBody>
          <a:bodyPr/>
          <a:lstStyle/>
          <a:p>
            <a:pPr>
              <a:lnSpc>
                <a:spcPct val="80000"/>
              </a:lnSpc>
            </a:pPr>
            <a:r>
              <a:rPr lang="en-US" sz="1200" smtClean="0"/>
              <a:t>The fundamental issue in any valuation problem is how to assess the risk of future cash flow projections.</a:t>
            </a:r>
          </a:p>
          <a:p>
            <a:pPr lvl="1">
              <a:lnSpc>
                <a:spcPct val="80000"/>
              </a:lnSpc>
            </a:pPr>
            <a:r>
              <a:rPr lang="en-US" sz="1200" smtClean="0"/>
              <a:t>Financial theory</a:t>
            </a:r>
          </a:p>
          <a:p>
            <a:pPr lvl="2">
              <a:lnSpc>
                <a:spcPct val="80000"/>
              </a:lnSpc>
            </a:pPr>
            <a:r>
              <a:rPr lang="en-US" sz="1000" smtClean="0"/>
              <a:t>Financial theory dictates that the CAPM should be used to compute the WACC, that the un-levered beta should be used to estimate equity returns, that options pricing models should be used for credit spreads, debt capacity and covenants.</a:t>
            </a:r>
          </a:p>
          <a:p>
            <a:pPr lvl="1">
              <a:lnSpc>
                <a:spcPct val="80000"/>
              </a:lnSpc>
            </a:pPr>
            <a:r>
              <a:rPr lang="en-US" sz="1200" smtClean="0"/>
              <a:t>Mathematical Models</a:t>
            </a:r>
          </a:p>
          <a:p>
            <a:pPr lvl="2">
              <a:lnSpc>
                <a:spcPct val="80000"/>
              </a:lnSpc>
            </a:pPr>
            <a:r>
              <a:rPr lang="en-US" sz="1000" smtClean="0"/>
              <a:t>Mathematical models include beta adjustments for the CAPM, statistical models for credit analysis, Monte Carlo simulation and value at risk.</a:t>
            </a:r>
          </a:p>
          <a:p>
            <a:pPr lvl="1">
              <a:lnSpc>
                <a:spcPct val="80000"/>
              </a:lnSpc>
            </a:pPr>
            <a:r>
              <a:rPr lang="en-US" sz="1200" smtClean="0"/>
              <a:t>Practical Market Information</a:t>
            </a:r>
          </a:p>
          <a:p>
            <a:pPr lvl="2">
              <a:lnSpc>
                <a:spcPct val="80000"/>
              </a:lnSpc>
            </a:pPr>
            <a:r>
              <a:rPr lang="en-US" sz="1000" smtClean="0"/>
              <a:t>Practical market information can be used to gauge required equity returns, required credit spreads, required financial ratios to achieve investment grade rating and other issues.</a:t>
            </a:r>
          </a:p>
          <a:p>
            <a:pPr lvl="1">
              <a:lnSpc>
                <a:spcPct val="80000"/>
              </a:lnSpc>
            </a:pPr>
            <a:r>
              <a:rPr lang="en-US" sz="1200" smtClean="0"/>
              <a:t>Direct Evaluation with Financial Models</a:t>
            </a:r>
          </a:p>
          <a:p>
            <a:pPr lvl="2">
              <a:lnSpc>
                <a:spcPct val="80000"/>
              </a:lnSpc>
            </a:pPr>
            <a:r>
              <a:rPr lang="en-US" sz="1000" smtClean="0"/>
              <a:t>Use of financial models to directly assess risks through sensitivity, scenario and simulation analysis.</a:t>
            </a:r>
          </a:p>
        </p:txBody>
      </p:sp>
      <p:sp>
        <p:nvSpPr>
          <p:cNvPr id="9220" name="Rectangle 4"/>
          <p:cNvSpPr>
            <a:spLocks noGrp="1" noChangeArrowheads="1"/>
          </p:cNvSpPr>
          <p:nvPr>
            <p:ph type="body" sz="half" idx="2"/>
          </p:nvPr>
        </p:nvSpPr>
        <p:spPr/>
        <p:txBody>
          <a:bodyPr/>
          <a:lstStyle/>
          <a:p>
            <a:pPr>
              <a:lnSpc>
                <a:spcPct val="80000"/>
              </a:lnSpc>
            </a:pPr>
            <a:r>
              <a:rPr lang="en-US" sz="1200" smtClean="0"/>
              <a:t>Consider Investment Alternatives A and B, where A has a higher project IRR than B.  Assume A has a return of 11% and B has a return of 9%.</a:t>
            </a:r>
          </a:p>
          <a:p>
            <a:pPr>
              <a:lnSpc>
                <a:spcPct val="80000"/>
              </a:lnSpc>
            </a:pPr>
            <a:endParaRPr lang="en-US" sz="1200" smtClean="0"/>
          </a:p>
          <a:p>
            <a:pPr>
              <a:lnSpc>
                <a:spcPct val="80000"/>
              </a:lnSpc>
            </a:pPr>
            <a:r>
              <a:rPr lang="en-US" sz="1200" smtClean="0"/>
              <a:t>Project A or Project B would be selected through assessing the return on the projects relative to the weighted average cost of capital for each project.  If the WACC for A is 10% and for B is 9.5% then A is selected.  One must computed beta for each investment.</a:t>
            </a:r>
          </a:p>
          <a:p>
            <a:pPr>
              <a:lnSpc>
                <a:spcPct val="80000"/>
              </a:lnSpc>
            </a:pPr>
            <a:r>
              <a:rPr lang="en-US" sz="1200" smtClean="0"/>
              <a:t>Compute the distributions in cash flow of project A and project B to equity holders.  If the standard deviation is lower for project B, then assess the risk relative to the return.</a:t>
            </a:r>
          </a:p>
          <a:p>
            <a:pPr>
              <a:lnSpc>
                <a:spcPct val="80000"/>
              </a:lnSpc>
            </a:pPr>
            <a:endParaRPr lang="en-US" sz="1200" smtClean="0"/>
          </a:p>
          <a:p>
            <a:pPr>
              <a:lnSpc>
                <a:spcPct val="80000"/>
              </a:lnSpc>
            </a:pPr>
            <a:r>
              <a:rPr lang="en-US" sz="1200" smtClean="0"/>
              <a:t>Compute the achieved rate of return from the ability to raise debt and then assess the return earned on equity.  If the return on equity is greater for B then A, select project A.</a:t>
            </a:r>
          </a:p>
          <a:p>
            <a:pPr>
              <a:lnSpc>
                <a:spcPct val="80000"/>
              </a:lnSpc>
            </a:pPr>
            <a:endParaRPr lang="en-US" sz="1200" smtClean="0"/>
          </a:p>
          <a:p>
            <a:pPr>
              <a:lnSpc>
                <a:spcPct val="80000"/>
              </a:lnSpc>
            </a:pPr>
            <a:r>
              <a:rPr lang="en-US" sz="1200" smtClean="0"/>
              <a:t>Use judgments with respect to different variables to evaluate different scenarios.</a:t>
            </a:r>
          </a:p>
          <a:p>
            <a:pPr>
              <a:lnSpc>
                <a:spcPct val="80000"/>
              </a:lnSpc>
            </a:pPr>
            <a:endParaRPr lang="en-US" sz="1200" smtClean="0"/>
          </a:p>
          <a:p>
            <a:pPr>
              <a:lnSpc>
                <a:spcPct val="80000"/>
              </a:lnSpc>
            </a:pPr>
            <a:endParaRPr lang="en-US" sz="1200" smtClean="0"/>
          </a:p>
          <a:p>
            <a:pPr>
              <a:lnSpc>
                <a:spcPct val="80000"/>
              </a:lnSpc>
            </a:pPr>
            <a:endParaRPr lang="en-US" sz="1200" smtClean="0"/>
          </a:p>
          <a:p>
            <a:pPr>
              <a:lnSpc>
                <a:spcPct val="80000"/>
              </a:lnSpc>
            </a:pPr>
            <a:endParaRPr lang="en-US" sz="1200" smtClean="0"/>
          </a:p>
          <a:p>
            <a:pPr>
              <a:lnSpc>
                <a:spcPct val="80000"/>
              </a:lnSpc>
            </a:pPr>
            <a:endParaRPr lang="en-US" sz="1200" smtClean="0"/>
          </a:p>
        </p:txBody>
      </p:sp>
    </p:spTree>
  </p:cSld>
  <p:clrMapOvr>
    <a:masterClrMapping/>
  </p:clrMapOvr>
  <p:transition>
    <p:zo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t>Debt Sheet</a:t>
            </a:r>
          </a:p>
        </p:txBody>
      </p:sp>
      <p:sp>
        <p:nvSpPr>
          <p:cNvPr id="70659" name="Rectangle 3"/>
          <p:cNvSpPr>
            <a:spLocks noGrp="1" noChangeArrowheads="1"/>
          </p:cNvSpPr>
          <p:nvPr>
            <p:ph type="body" idx="1"/>
          </p:nvPr>
        </p:nvSpPr>
        <p:spPr/>
        <p:txBody>
          <a:bodyPr/>
          <a:lstStyle/>
          <a:p>
            <a:pPr marL="290513" indent="-290513"/>
            <a:r>
              <a:rPr lang="en-US" smtClean="0"/>
              <a:t>The debt module to model includes the total of all debt derived from the sources and uses statement.</a:t>
            </a:r>
          </a:p>
          <a:p>
            <a:pPr marL="290513" indent="-290513"/>
            <a:r>
              <a:rPr lang="en-US" smtClean="0"/>
              <a:t>Each debt issue should show at minimum the beginning debt balance, debt draws, debt repayments, interest expense and ending debt balance.</a:t>
            </a:r>
          </a:p>
          <a:p>
            <a:pPr marL="798513" lvl="1" indent="-231775"/>
            <a:r>
              <a:rPr lang="en-US" smtClean="0"/>
              <a:t>Use a separate module and put interest expense and debt repayments etc. in  the financials</a:t>
            </a:r>
          </a:p>
          <a:p>
            <a:pPr marL="798513" lvl="1" indent="-231775"/>
            <a:r>
              <a:rPr lang="en-US" smtClean="0"/>
              <a:t>Reflect the actual repayment structure and the quarterly or semi-annual repayments.</a:t>
            </a:r>
          </a:p>
          <a:p>
            <a:pPr marL="798513" lvl="1" indent="-231775"/>
            <a:r>
              <a:rPr lang="en-US" smtClean="0"/>
              <a:t>Include interest expense in the income statement from the debt module - make sure that EBT subtracts interest expense.</a:t>
            </a:r>
          </a:p>
        </p:txBody>
      </p:sp>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Modelling Defaults on Debt</a:t>
            </a:r>
          </a:p>
        </p:txBody>
      </p:sp>
      <p:sp>
        <p:nvSpPr>
          <p:cNvPr id="71683" name="Rectangle 3"/>
          <p:cNvSpPr>
            <a:spLocks noGrp="1" noChangeArrowheads="1"/>
          </p:cNvSpPr>
          <p:nvPr>
            <p:ph type="body" idx="1"/>
          </p:nvPr>
        </p:nvSpPr>
        <p:spPr/>
        <p:txBody>
          <a:bodyPr/>
          <a:lstStyle/>
          <a:p>
            <a:pPr marL="406400" indent="-406400">
              <a:lnSpc>
                <a:spcPct val="90000"/>
              </a:lnSpc>
            </a:pPr>
            <a:r>
              <a:rPr lang="en-US" smtClean="0"/>
              <a:t>Modelling defaults on debt is important in credit analysis.  Through modelling defaults, the probability of default and the loss given default can be evaluated through break-even analysis and through Monte Carlo simulation.</a:t>
            </a:r>
          </a:p>
          <a:p>
            <a:pPr marL="406400" indent="-406400">
              <a:lnSpc>
                <a:spcPct val="90000"/>
              </a:lnSpc>
            </a:pPr>
            <a:r>
              <a:rPr lang="en-US" smtClean="0"/>
              <a:t>The following process shows how to model defaults:</a:t>
            </a:r>
          </a:p>
          <a:p>
            <a:pPr marL="977900" lvl="1" indent="-177800">
              <a:lnSpc>
                <a:spcPct val="90000"/>
              </a:lnSpc>
            </a:pPr>
            <a:r>
              <a:rPr lang="en-US" smtClean="0"/>
              <a:t>Set up the debt balance to incorporate defaults and re-payment of defaults</a:t>
            </a:r>
          </a:p>
          <a:p>
            <a:pPr marL="977900" lvl="1" indent="-177800">
              <a:lnSpc>
                <a:spcPct val="90000"/>
              </a:lnSpc>
            </a:pPr>
            <a:r>
              <a:rPr lang="en-US" smtClean="0"/>
              <a:t>The default comes from an if statement in the cash flow statement</a:t>
            </a:r>
          </a:p>
          <a:p>
            <a:pPr marL="977900" lvl="1" indent="-177800">
              <a:lnSpc>
                <a:spcPct val="90000"/>
              </a:lnSpc>
            </a:pPr>
            <a:r>
              <a:rPr lang="en-US" smtClean="0"/>
              <a:t>The re-payment of default is the previous year default amount.  This means the model attempts to fully repay the default in the year immediately following the default.  If there is no cash flow to repay the default, the default increases by the amount of the default.</a:t>
            </a:r>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t>Relationship Between Debt Schedule and Cash Flow Schedule in Structured Finance</a:t>
            </a:r>
          </a:p>
        </p:txBody>
      </p:sp>
      <p:sp>
        <p:nvSpPr>
          <p:cNvPr id="72707" name="Rectangle 3"/>
          <p:cNvSpPr>
            <a:spLocks noGrp="1" noChangeArrowheads="1"/>
          </p:cNvSpPr>
          <p:nvPr>
            <p:ph type="body" idx="1"/>
          </p:nvPr>
        </p:nvSpPr>
        <p:spPr/>
        <p:txBody>
          <a:bodyPr/>
          <a:lstStyle/>
          <a:p>
            <a:r>
              <a:rPr lang="en-US" smtClean="0"/>
              <a:t>This shows the linking of the debt schedule and the cash flow statement</a:t>
            </a:r>
          </a:p>
        </p:txBody>
      </p:sp>
      <p:sp>
        <p:nvSpPr>
          <p:cNvPr id="72708" name="Text Box 4"/>
          <p:cNvSpPr txBox="1">
            <a:spLocks noChangeArrowheads="1"/>
          </p:cNvSpPr>
          <p:nvPr/>
        </p:nvSpPr>
        <p:spPr bwMode="auto">
          <a:xfrm>
            <a:off x="1066800" y="1828800"/>
            <a:ext cx="2971800" cy="274638"/>
          </a:xfrm>
          <a:prstGeom prst="rect">
            <a:avLst/>
          </a:prstGeom>
          <a:noFill/>
          <a:ln w="12700">
            <a:noFill/>
            <a:miter lim="800000"/>
            <a:headEnd type="none" w="sm" len="sm"/>
            <a:tailEnd type="none" w="sm" len="sm"/>
          </a:ln>
        </p:spPr>
        <p:txBody>
          <a:bodyPr>
            <a:spAutoFit/>
          </a:bodyPr>
          <a:lstStyle/>
          <a:p>
            <a:pPr>
              <a:spcBef>
                <a:spcPct val="50000"/>
              </a:spcBef>
            </a:pPr>
            <a:endParaRPr lang="en-US"/>
          </a:p>
        </p:txBody>
      </p:sp>
      <p:sp>
        <p:nvSpPr>
          <p:cNvPr id="72709" name="Text Box 5"/>
          <p:cNvSpPr txBox="1">
            <a:spLocks noChangeArrowheads="1"/>
          </p:cNvSpPr>
          <p:nvPr/>
        </p:nvSpPr>
        <p:spPr bwMode="auto">
          <a:xfrm>
            <a:off x="1219200" y="2286000"/>
            <a:ext cx="2133600" cy="1647825"/>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Debt Schedule</a:t>
            </a:r>
          </a:p>
          <a:p>
            <a:pPr algn="l">
              <a:spcBef>
                <a:spcPct val="50000"/>
              </a:spcBef>
            </a:pPr>
            <a:r>
              <a:rPr lang="en-US"/>
              <a:t>  Opening Balance</a:t>
            </a:r>
          </a:p>
          <a:p>
            <a:pPr algn="l">
              <a:spcBef>
                <a:spcPct val="50000"/>
              </a:spcBef>
            </a:pPr>
            <a:r>
              <a:rPr lang="en-US"/>
              <a:t>  New Issues</a:t>
            </a:r>
          </a:p>
          <a:p>
            <a:pPr algn="l">
              <a:spcBef>
                <a:spcPct val="50000"/>
              </a:spcBef>
            </a:pPr>
            <a:r>
              <a:rPr lang="en-US"/>
              <a:t>  Repayments</a:t>
            </a:r>
          </a:p>
          <a:p>
            <a:pPr algn="l">
              <a:spcBef>
                <a:spcPct val="50000"/>
              </a:spcBef>
            </a:pPr>
            <a:r>
              <a:rPr lang="en-US"/>
              <a:t>  Default</a:t>
            </a:r>
          </a:p>
          <a:p>
            <a:pPr algn="l">
              <a:spcBef>
                <a:spcPct val="50000"/>
              </a:spcBef>
            </a:pPr>
            <a:r>
              <a:rPr lang="en-US"/>
              <a:t>  Repayment of Default</a:t>
            </a:r>
          </a:p>
        </p:txBody>
      </p:sp>
      <p:sp>
        <p:nvSpPr>
          <p:cNvPr id="72710" name="Text Box 7"/>
          <p:cNvSpPr txBox="1">
            <a:spLocks noChangeArrowheads="1"/>
          </p:cNvSpPr>
          <p:nvPr/>
        </p:nvSpPr>
        <p:spPr bwMode="auto">
          <a:xfrm>
            <a:off x="3429000" y="3733800"/>
            <a:ext cx="1524000" cy="274638"/>
          </a:xfrm>
          <a:prstGeom prst="rect">
            <a:avLst/>
          </a:prstGeom>
          <a:solidFill>
            <a:srgbClr val="66FFFF"/>
          </a:solidFill>
          <a:ln w="12700">
            <a:noFill/>
            <a:miter lim="800000"/>
            <a:headEnd type="none" w="sm" len="sm"/>
            <a:tailEnd type="none" w="sm" len="sm"/>
          </a:ln>
        </p:spPr>
        <p:txBody>
          <a:bodyPr>
            <a:spAutoFit/>
          </a:bodyPr>
          <a:lstStyle/>
          <a:p>
            <a:pPr algn="l">
              <a:spcBef>
                <a:spcPct val="50000"/>
              </a:spcBef>
            </a:pPr>
            <a:r>
              <a:rPr lang="en-US"/>
              <a:t>Repay after default</a:t>
            </a:r>
          </a:p>
        </p:txBody>
      </p:sp>
      <p:sp>
        <p:nvSpPr>
          <p:cNvPr id="72711" name="Text Box 8"/>
          <p:cNvSpPr txBox="1">
            <a:spLocks noChangeArrowheads="1"/>
          </p:cNvSpPr>
          <p:nvPr/>
        </p:nvSpPr>
        <p:spPr bwMode="auto">
          <a:xfrm>
            <a:off x="1905000" y="4191000"/>
            <a:ext cx="5181600" cy="2197100"/>
          </a:xfrm>
          <a:prstGeom prst="rect">
            <a:avLst/>
          </a:prstGeom>
          <a:solidFill>
            <a:srgbClr val="99FF33"/>
          </a:solidFill>
          <a:ln w="12700">
            <a:noFill/>
            <a:miter lim="800000"/>
            <a:headEnd type="none" w="sm" len="sm"/>
            <a:tailEnd type="none" w="sm" len="sm"/>
          </a:ln>
        </p:spPr>
        <p:txBody>
          <a:bodyPr>
            <a:spAutoFit/>
          </a:bodyPr>
          <a:lstStyle/>
          <a:p>
            <a:pPr algn="l">
              <a:spcBef>
                <a:spcPct val="50000"/>
              </a:spcBef>
            </a:pPr>
            <a:r>
              <a:rPr lang="en-US"/>
              <a:t>Cash Flow Statement</a:t>
            </a:r>
          </a:p>
          <a:p>
            <a:pPr algn="l">
              <a:spcBef>
                <a:spcPct val="50000"/>
              </a:spcBef>
            </a:pPr>
            <a:r>
              <a:rPr lang="en-US"/>
              <a:t>Operating Cash Flow</a:t>
            </a:r>
          </a:p>
          <a:p>
            <a:pPr algn="l">
              <a:spcBef>
                <a:spcPct val="50000"/>
              </a:spcBef>
            </a:pPr>
            <a:r>
              <a:rPr lang="en-US"/>
              <a:t>Plus Interest</a:t>
            </a:r>
          </a:p>
          <a:p>
            <a:pPr algn="l">
              <a:spcBef>
                <a:spcPct val="50000"/>
              </a:spcBef>
            </a:pPr>
            <a:r>
              <a:rPr lang="en-US"/>
              <a:t>      Net Cash Flow to Pay Debt Service and Dividends</a:t>
            </a:r>
          </a:p>
          <a:p>
            <a:pPr algn="l">
              <a:spcBef>
                <a:spcPct val="50000"/>
              </a:spcBef>
            </a:pPr>
            <a:r>
              <a:rPr lang="en-US"/>
              <a:t>     Attempt to pay all debt service including repayment of default</a:t>
            </a:r>
          </a:p>
          <a:p>
            <a:pPr algn="l">
              <a:spcBef>
                <a:spcPct val="50000"/>
              </a:spcBef>
            </a:pPr>
            <a:r>
              <a:rPr lang="en-US"/>
              <a:t>      If positive, flows to next section of the cash flow</a:t>
            </a:r>
          </a:p>
          <a:p>
            <a:pPr algn="l">
              <a:spcBef>
                <a:spcPct val="50000"/>
              </a:spcBef>
            </a:pPr>
            <a:r>
              <a:rPr lang="en-US"/>
              <a:t>      If insufficient cash after debt service, default</a:t>
            </a:r>
          </a:p>
          <a:p>
            <a:pPr algn="l">
              <a:spcBef>
                <a:spcPct val="50000"/>
              </a:spcBef>
            </a:pPr>
            <a:r>
              <a:rPr lang="en-US"/>
              <a:t>       </a:t>
            </a:r>
          </a:p>
        </p:txBody>
      </p:sp>
      <p:sp>
        <p:nvSpPr>
          <p:cNvPr id="72712" name="Line 9"/>
          <p:cNvSpPr>
            <a:spLocks noChangeShapeType="1"/>
          </p:cNvSpPr>
          <p:nvPr/>
        </p:nvSpPr>
        <p:spPr bwMode="auto">
          <a:xfrm>
            <a:off x="1066800" y="3581400"/>
            <a:ext cx="0" cy="2362200"/>
          </a:xfrm>
          <a:prstGeom prst="line">
            <a:avLst/>
          </a:prstGeom>
          <a:noFill/>
          <a:ln w="12700">
            <a:solidFill>
              <a:schemeClr val="tx1"/>
            </a:solidFill>
            <a:round/>
            <a:headEnd type="none" w="sm" len="sm"/>
            <a:tailEnd type="none" w="sm" len="sm"/>
          </a:ln>
        </p:spPr>
        <p:txBody>
          <a:bodyPr/>
          <a:lstStyle/>
          <a:p>
            <a:endParaRPr lang="en-US"/>
          </a:p>
        </p:txBody>
      </p:sp>
      <p:sp>
        <p:nvSpPr>
          <p:cNvPr id="72713" name="Line 14"/>
          <p:cNvSpPr>
            <a:spLocks noChangeShapeType="1"/>
          </p:cNvSpPr>
          <p:nvPr/>
        </p:nvSpPr>
        <p:spPr bwMode="auto">
          <a:xfrm>
            <a:off x="3429000" y="3657600"/>
            <a:ext cx="2971800" cy="0"/>
          </a:xfrm>
          <a:prstGeom prst="line">
            <a:avLst/>
          </a:prstGeom>
          <a:noFill/>
          <a:ln w="12700">
            <a:solidFill>
              <a:schemeClr val="tx1"/>
            </a:solidFill>
            <a:round/>
            <a:headEnd type="none" w="sm" len="sm"/>
            <a:tailEnd type="none" w="sm" len="sm"/>
          </a:ln>
        </p:spPr>
        <p:txBody>
          <a:bodyPr/>
          <a:lstStyle/>
          <a:p>
            <a:endParaRPr lang="en-US"/>
          </a:p>
        </p:txBody>
      </p:sp>
      <p:sp>
        <p:nvSpPr>
          <p:cNvPr id="72714" name="Line 19"/>
          <p:cNvSpPr>
            <a:spLocks noChangeShapeType="1"/>
          </p:cNvSpPr>
          <p:nvPr/>
        </p:nvSpPr>
        <p:spPr bwMode="auto">
          <a:xfrm flipH="1">
            <a:off x="1066800" y="5943600"/>
            <a:ext cx="838200" cy="0"/>
          </a:xfrm>
          <a:prstGeom prst="line">
            <a:avLst/>
          </a:prstGeom>
          <a:noFill/>
          <a:ln w="12700">
            <a:solidFill>
              <a:schemeClr val="tx1"/>
            </a:solidFill>
            <a:round/>
            <a:headEnd type="none" w="sm" len="sm"/>
            <a:tailEnd type="triangle" w="sm" len="sm"/>
          </a:ln>
        </p:spPr>
        <p:txBody>
          <a:bodyPr/>
          <a:lstStyle/>
          <a:p>
            <a:endParaRPr lang="en-US"/>
          </a:p>
        </p:txBody>
      </p:sp>
      <p:sp>
        <p:nvSpPr>
          <p:cNvPr id="72715" name="Line 20"/>
          <p:cNvSpPr>
            <a:spLocks noChangeShapeType="1"/>
          </p:cNvSpPr>
          <p:nvPr/>
        </p:nvSpPr>
        <p:spPr bwMode="auto">
          <a:xfrm>
            <a:off x="1066800" y="3581400"/>
            <a:ext cx="152400" cy="0"/>
          </a:xfrm>
          <a:prstGeom prst="line">
            <a:avLst/>
          </a:prstGeom>
          <a:noFill/>
          <a:ln w="12700">
            <a:solidFill>
              <a:schemeClr val="tx1"/>
            </a:solidFill>
            <a:round/>
            <a:headEnd type="none" w="sm" len="sm"/>
            <a:tailEnd type="triangle" w="sm" len="sm"/>
          </a:ln>
        </p:spPr>
        <p:txBody>
          <a:bodyPr/>
          <a:lstStyle/>
          <a:p>
            <a:endParaRPr lang="en-US"/>
          </a:p>
        </p:txBody>
      </p:sp>
      <p:sp>
        <p:nvSpPr>
          <p:cNvPr id="72716" name="Line 22"/>
          <p:cNvSpPr>
            <a:spLocks noChangeShapeType="1"/>
          </p:cNvSpPr>
          <p:nvPr/>
        </p:nvSpPr>
        <p:spPr bwMode="auto">
          <a:xfrm>
            <a:off x="6400800" y="3657600"/>
            <a:ext cx="0" cy="1752600"/>
          </a:xfrm>
          <a:prstGeom prst="line">
            <a:avLst/>
          </a:prstGeom>
          <a:noFill/>
          <a:ln w="12700">
            <a:solidFill>
              <a:schemeClr val="tx1"/>
            </a:solidFill>
            <a:round/>
            <a:headEnd type="none" w="sm" len="sm"/>
            <a:tailEnd type="triangle" w="sm" len="sm"/>
          </a:ln>
        </p:spPr>
        <p:txBody>
          <a:bodyPr/>
          <a:lstStyle/>
          <a:p>
            <a:endParaRPr lang="en-US"/>
          </a:p>
        </p:txBody>
      </p:sp>
      <p:sp>
        <p:nvSpPr>
          <p:cNvPr id="72717" name="Line 24"/>
          <p:cNvSpPr>
            <a:spLocks noChangeShapeType="1"/>
          </p:cNvSpPr>
          <p:nvPr/>
        </p:nvSpPr>
        <p:spPr bwMode="auto">
          <a:xfrm>
            <a:off x="2209800" y="3505200"/>
            <a:ext cx="762000" cy="0"/>
          </a:xfrm>
          <a:prstGeom prst="line">
            <a:avLst/>
          </a:prstGeom>
          <a:noFill/>
          <a:ln w="12700">
            <a:solidFill>
              <a:schemeClr val="tx1"/>
            </a:solidFill>
            <a:round/>
            <a:headEnd type="none" w="sm" len="sm"/>
            <a:tailEnd type="triangle" w="sm" len="sm"/>
          </a:ln>
        </p:spPr>
        <p:txBody>
          <a:bodyPr/>
          <a:lstStyle/>
          <a:p>
            <a:endParaRPr lang="en-US"/>
          </a:p>
        </p:txBody>
      </p:sp>
      <p:sp>
        <p:nvSpPr>
          <p:cNvPr id="72718" name="Line 25"/>
          <p:cNvSpPr>
            <a:spLocks noChangeShapeType="1"/>
          </p:cNvSpPr>
          <p:nvPr/>
        </p:nvSpPr>
        <p:spPr bwMode="auto">
          <a:xfrm>
            <a:off x="2971800" y="3505200"/>
            <a:ext cx="0" cy="3048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Default Mechanics</a:t>
            </a:r>
          </a:p>
        </p:txBody>
      </p:sp>
      <p:sp>
        <p:nvSpPr>
          <p:cNvPr id="73731" name="Rectangle 3"/>
          <p:cNvSpPr>
            <a:spLocks noGrp="1" noChangeArrowheads="1"/>
          </p:cNvSpPr>
          <p:nvPr>
            <p:ph type="body" idx="1"/>
          </p:nvPr>
        </p:nvSpPr>
        <p:spPr/>
        <p:txBody>
          <a:bodyPr/>
          <a:lstStyle/>
          <a:p>
            <a:pPr>
              <a:lnSpc>
                <a:spcPct val="90000"/>
              </a:lnSpc>
            </a:pPr>
            <a:r>
              <a:rPr lang="en-US" sz="1600" smtClean="0"/>
              <a:t>Steps in computing default and repayment of default</a:t>
            </a:r>
          </a:p>
          <a:p>
            <a:pPr lvl="1">
              <a:lnSpc>
                <a:spcPct val="90000"/>
              </a:lnSpc>
            </a:pPr>
            <a:r>
              <a:rPr lang="en-US" sz="1600" smtClean="0"/>
              <a:t>Compute default in cash flow statement by structuring a cash flow waterfall</a:t>
            </a:r>
          </a:p>
          <a:p>
            <a:pPr lvl="1">
              <a:lnSpc>
                <a:spcPct val="90000"/>
              </a:lnSpc>
            </a:pPr>
            <a:r>
              <a:rPr lang="en-US" sz="1600" smtClean="0"/>
              <a:t>Assume all defaulted debt is paid in subsequent period, before any other debt service</a:t>
            </a:r>
          </a:p>
          <a:p>
            <a:pPr lvl="1">
              <a:lnSpc>
                <a:spcPct val="90000"/>
              </a:lnSpc>
            </a:pPr>
            <a:r>
              <a:rPr lang="en-US" sz="1600" smtClean="0"/>
              <a:t>If cash is insufficient to pay debt service and re-payment of default, default will be larger and will attempt to repay larger default</a:t>
            </a:r>
          </a:p>
          <a:p>
            <a:pPr lvl="1">
              <a:lnSpc>
                <a:spcPct val="90000"/>
              </a:lnSpc>
            </a:pPr>
            <a:r>
              <a:rPr lang="en-US" sz="1600" smtClean="0"/>
              <a:t>Example</a:t>
            </a:r>
          </a:p>
          <a:p>
            <a:pPr lvl="2">
              <a:lnSpc>
                <a:spcPct val="90000"/>
              </a:lnSpc>
            </a:pPr>
            <a:r>
              <a:rPr lang="en-US" sz="1400" smtClean="0"/>
              <a:t>Default 	Year 1	100</a:t>
            </a:r>
          </a:p>
          <a:p>
            <a:pPr lvl="2">
              <a:lnSpc>
                <a:spcPct val="90000"/>
              </a:lnSpc>
            </a:pPr>
            <a:r>
              <a:rPr lang="en-US" sz="1400" smtClean="0"/>
              <a:t>Cash Flow	Year 2	-50</a:t>
            </a:r>
          </a:p>
          <a:p>
            <a:pPr lvl="2">
              <a:lnSpc>
                <a:spcPct val="90000"/>
              </a:lnSpc>
            </a:pPr>
            <a:r>
              <a:rPr lang="en-US" sz="1400" smtClean="0"/>
              <a:t>Year 2</a:t>
            </a:r>
          </a:p>
          <a:p>
            <a:pPr lvl="3">
              <a:lnSpc>
                <a:spcPct val="90000"/>
              </a:lnSpc>
            </a:pPr>
            <a:r>
              <a:rPr lang="en-US" sz="1400" smtClean="0"/>
              <a:t>Cash flow				(50)</a:t>
            </a:r>
          </a:p>
          <a:p>
            <a:pPr lvl="3">
              <a:lnSpc>
                <a:spcPct val="90000"/>
              </a:lnSpc>
            </a:pPr>
            <a:r>
              <a:rPr lang="en-US" sz="1400" smtClean="0"/>
              <a:t>Repayment of Default from year 1		(100)</a:t>
            </a:r>
          </a:p>
          <a:p>
            <a:pPr lvl="3">
              <a:lnSpc>
                <a:spcPct val="90000"/>
              </a:lnSpc>
            </a:pPr>
            <a:r>
              <a:rPr lang="en-US" sz="1400" smtClean="0"/>
              <a:t>Total Cash Flow			(150)</a:t>
            </a:r>
          </a:p>
          <a:p>
            <a:pPr lvl="3">
              <a:lnSpc>
                <a:spcPct val="90000"/>
              </a:lnSpc>
            </a:pPr>
            <a:r>
              <a:rPr lang="en-US" sz="1400" smtClean="0"/>
              <a:t>Default in year 2			 150</a:t>
            </a:r>
          </a:p>
        </p:txBody>
      </p:sp>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mtClean="0"/>
              <a:t>Modelling Defaults on Debt - Procedure</a:t>
            </a:r>
          </a:p>
        </p:txBody>
      </p:sp>
      <p:sp>
        <p:nvSpPr>
          <p:cNvPr id="74755" name="Rectangle 3"/>
          <p:cNvSpPr>
            <a:spLocks noGrp="1" noChangeArrowheads="1"/>
          </p:cNvSpPr>
          <p:nvPr>
            <p:ph type="body" idx="1"/>
          </p:nvPr>
        </p:nvSpPr>
        <p:spPr/>
        <p:txBody>
          <a:bodyPr/>
          <a:lstStyle/>
          <a:p>
            <a:pPr marL="406400" indent="-406400"/>
            <a:r>
              <a:rPr lang="en-US" smtClean="0"/>
              <a:t>The following illustrates the modelling process for defaults.  </a:t>
            </a:r>
          </a:p>
          <a:p>
            <a:pPr marL="977900" lvl="1" indent="-177800"/>
            <a:r>
              <a:rPr lang="en-US" smtClean="0"/>
              <a:t>Note how the default comes from the cash flow statement</a:t>
            </a:r>
          </a:p>
          <a:p>
            <a:pPr marL="977900" lvl="1" indent="-177800"/>
            <a:r>
              <a:rPr lang="en-US" smtClean="0"/>
              <a:t>The if statement in the cash flow statement</a:t>
            </a:r>
          </a:p>
          <a:p>
            <a:pPr marL="977900" lvl="1" indent="-177800"/>
            <a:r>
              <a:rPr lang="en-US" smtClean="0"/>
              <a:t>The repayment of default from the prior default</a:t>
            </a:r>
          </a:p>
          <a:p>
            <a:pPr marL="977900" lvl="1" indent="-177800"/>
            <a:endParaRPr lang="en-US" smtClean="0"/>
          </a:p>
        </p:txBody>
      </p:sp>
      <p:pic>
        <p:nvPicPr>
          <p:cNvPr id="74756" name="Picture 4"/>
          <p:cNvPicPr>
            <a:picLocks noChangeAspect="1" noChangeArrowheads="1"/>
          </p:cNvPicPr>
          <p:nvPr/>
        </p:nvPicPr>
        <p:blipFill>
          <a:blip r:embed="rId2" cstate="print"/>
          <a:srcRect/>
          <a:stretch>
            <a:fillRect/>
          </a:stretch>
        </p:blipFill>
        <p:spPr bwMode="auto">
          <a:xfrm>
            <a:off x="1524000" y="3352800"/>
            <a:ext cx="5734050" cy="217963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Cash Sweep and Cash Trap Mechanics – Surplus used to Prepay Debt</a:t>
            </a:r>
          </a:p>
        </p:txBody>
      </p:sp>
      <p:sp>
        <p:nvSpPr>
          <p:cNvPr id="75779" name="Rectangle 3"/>
          <p:cNvSpPr>
            <a:spLocks noGrp="1" noChangeArrowheads="1"/>
          </p:cNvSpPr>
          <p:nvPr>
            <p:ph type="body" idx="1"/>
          </p:nvPr>
        </p:nvSpPr>
        <p:spPr/>
        <p:txBody>
          <a:bodyPr/>
          <a:lstStyle/>
          <a:p>
            <a:r>
              <a:rPr lang="en-US" smtClean="0"/>
              <a:t>This shows the linking of the debt schedule and the cash flow statement from cash trap or cash sweep covenants</a:t>
            </a:r>
          </a:p>
        </p:txBody>
      </p:sp>
      <p:sp>
        <p:nvSpPr>
          <p:cNvPr id="75780" name="Text Box 4"/>
          <p:cNvSpPr txBox="1">
            <a:spLocks noChangeArrowheads="1"/>
          </p:cNvSpPr>
          <p:nvPr/>
        </p:nvSpPr>
        <p:spPr bwMode="auto">
          <a:xfrm>
            <a:off x="1066800" y="1828800"/>
            <a:ext cx="2971800" cy="274638"/>
          </a:xfrm>
          <a:prstGeom prst="rect">
            <a:avLst/>
          </a:prstGeom>
          <a:noFill/>
          <a:ln w="12700">
            <a:noFill/>
            <a:miter lim="800000"/>
            <a:headEnd type="none" w="sm" len="sm"/>
            <a:tailEnd type="none" w="sm" len="sm"/>
          </a:ln>
        </p:spPr>
        <p:txBody>
          <a:bodyPr>
            <a:spAutoFit/>
          </a:bodyPr>
          <a:lstStyle/>
          <a:p>
            <a:pPr>
              <a:spcBef>
                <a:spcPct val="50000"/>
              </a:spcBef>
            </a:pPr>
            <a:endParaRPr lang="en-US"/>
          </a:p>
        </p:txBody>
      </p:sp>
      <p:sp>
        <p:nvSpPr>
          <p:cNvPr id="75781" name="Text Box 5"/>
          <p:cNvSpPr txBox="1">
            <a:spLocks noChangeArrowheads="1"/>
          </p:cNvSpPr>
          <p:nvPr/>
        </p:nvSpPr>
        <p:spPr bwMode="auto">
          <a:xfrm>
            <a:off x="1219200" y="2286000"/>
            <a:ext cx="2133600" cy="1373188"/>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Debt Schedule</a:t>
            </a:r>
          </a:p>
          <a:p>
            <a:pPr algn="l">
              <a:spcBef>
                <a:spcPct val="50000"/>
              </a:spcBef>
            </a:pPr>
            <a:r>
              <a:rPr lang="en-US"/>
              <a:t>Opening Balance</a:t>
            </a:r>
          </a:p>
          <a:p>
            <a:pPr algn="l">
              <a:spcBef>
                <a:spcPct val="50000"/>
              </a:spcBef>
            </a:pPr>
            <a:r>
              <a:rPr lang="en-US"/>
              <a:t>Less: Scheduled Repay</a:t>
            </a:r>
          </a:p>
          <a:p>
            <a:pPr algn="l">
              <a:spcBef>
                <a:spcPct val="50000"/>
              </a:spcBef>
            </a:pPr>
            <a:r>
              <a:rPr lang="en-US"/>
              <a:t> Prepayments - Covenant</a:t>
            </a:r>
          </a:p>
          <a:p>
            <a:pPr algn="l">
              <a:spcBef>
                <a:spcPct val="50000"/>
              </a:spcBef>
            </a:pPr>
            <a:r>
              <a:rPr lang="en-US"/>
              <a:t>Closing Balance</a:t>
            </a:r>
          </a:p>
        </p:txBody>
      </p:sp>
      <p:sp>
        <p:nvSpPr>
          <p:cNvPr id="75782" name="Text Box 6"/>
          <p:cNvSpPr txBox="1">
            <a:spLocks noChangeArrowheads="1"/>
          </p:cNvSpPr>
          <p:nvPr/>
        </p:nvSpPr>
        <p:spPr bwMode="auto">
          <a:xfrm>
            <a:off x="4800600" y="2819400"/>
            <a:ext cx="2286000" cy="639763"/>
          </a:xfrm>
          <a:prstGeom prst="rect">
            <a:avLst/>
          </a:prstGeom>
          <a:solidFill>
            <a:srgbClr val="66FFFF"/>
          </a:solidFill>
          <a:ln w="12700">
            <a:noFill/>
            <a:miter lim="800000"/>
            <a:headEnd type="none" w="sm" len="sm"/>
            <a:tailEnd type="none" w="sm" len="sm"/>
          </a:ln>
        </p:spPr>
        <p:txBody>
          <a:bodyPr>
            <a:spAutoFit/>
          </a:bodyPr>
          <a:lstStyle/>
          <a:p>
            <a:pPr algn="l">
              <a:spcBef>
                <a:spcPct val="50000"/>
              </a:spcBef>
            </a:pPr>
            <a:r>
              <a:rPr lang="en-US"/>
              <a:t>Remaining Debt for Sweep – Opening balance les repayment</a:t>
            </a:r>
          </a:p>
        </p:txBody>
      </p:sp>
      <p:sp>
        <p:nvSpPr>
          <p:cNvPr id="75783" name="Text Box 7"/>
          <p:cNvSpPr txBox="1">
            <a:spLocks noChangeArrowheads="1"/>
          </p:cNvSpPr>
          <p:nvPr/>
        </p:nvSpPr>
        <p:spPr bwMode="auto">
          <a:xfrm>
            <a:off x="1905000" y="4191000"/>
            <a:ext cx="5181600" cy="2197100"/>
          </a:xfrm>
          <a:prstGeom prst="rect">
            <a:avLst/>
          </a:prstGeom>
          <a:solidFill>
            <a:srgbClr val="99FF33"/>
          </a:solidFill>
          <a:ln w="12700">
            <a:noFill/>
            <a:miter lim="800000"/>
            <a:headEnd type="none" w="sm" len="sm"/>
            <a:tailEnd type="none" w="sm" len="sm"/>
          </a:ln>
        </p:spPr>
        <p:txBody>
          <a:bodyPr>
            <a:spAutoFit/>
          </a:bodyPr>
          <a:lstStyle/>
          <a:p>
            <a:pPr algn="l">
              <a:spcBef>
                <a:spcPct val="50000"/>
              </a:spcBef>
            </a:pPr>
            <a:r>
              <a:rPr lang="en-US"/>
              <a:t>Cash Flow Statement</a:t>
            </a:r>
          </a:p>
          <a:p>
            <a:pPr algn="l">
              <a:spcBef>
                <a:spcPct val="50000"/>
              </a:spcBef>
            </a:pPr>
            <a:r>
              <a:rPr lang="en-US"/>
              <a:t>Operating Cash Flow</a:t>
            </a:r>
          </a:p>
          <a:p>
            <a:pPr algn="l">
              <a:spcBef>
                <a:spcPct val="50000"/>
              </a:spcBef>
            </a:pPr>
            <a:r>
              <a:rPr lang="en-US"/>
              <a:t>Plus Interest</a:t>
            </a:r>
          </a:p>
          <a:p>
            <a:pPr algn="l">
              <a:spcBef>
                <a:spcPct val="50000"/>
              </a:spcBef>
            </a:pPr>
            <a:r>
              <a:rPr lang="en-US"/>
              <a:t>      Net Cash Flow to Pay Debt Service and Dividends</a:t>
            </a:r>
          </a:p>
          <a:p>
            <a:pPr algn="l">
              <a:spcBef>
                <a:spcPct val="50000"/>
              </a:spcBef>
            </a:pPr>
            <a:r>
              <a:rPr lang="en-US"/>
              <a:t>     Attempt to pay all debt service including repayment of default</a:t>
            </a:r>
          </a:p>
          <a:p>
            <a:pPr algn="l">
              <a:spcBef>
                <a:spcPct val="50000"/>
              </a:spcBef>
            </a:pPr>
            <a:r>
              <a:rPr lang="en-US"/>
              <a:t>      If covenant is triggered, use trap or sweep cash (subject to test)</a:t>
            </a:r>
          </a:p>
          <a:p>
            <a:pPr algn="l">
              <a:spcBef>
                <a:spcPct val="50000"/>
              </a:spcBef>
            </a:pPr>
            <a:r>
              <a:rPr lang="en-US"/>
              <a:t>      If covenant is not triggered, allow cash to flow to equity or next level</a:t>
            </a:r>
          </a:p>
          <a:p>
            <a:pPr algn="l">
              <a:spcBef>
                <a:spcPct val="50000"/>
              </a:spcBef>
            </a:pPr>
            <a:r>
              <a:rPr lang="en-US"/>
              <a:t>       </a:t>
            </a:r>
          </a:p>
        </p:txBody>
      </p:sp>
      <p:sp>
        <p:nvSpPr>
          <p:cNvPr id="75784" name="Line 15"/>
          <p:cNvSpPr>
            <a:spLocks noChangeShapeType="1"/>
          </p:cNvSpPr>
          <p:nvPr/>
        </p:nvSpPr>
        <p:spPr bwMode="auto">
          <a:xfrm flipH="1">
            <a:off x="838200" y="5715000"/>
            <a:ext cx="1066800" cy="0"/>
          </a:xfrm>
          <a:prstGeom prst="line">
            <a:avLst/>
          </a:prstGeom>
          <a:noFill/>
          <a:ln w="12700">
            <a:solidFill>
              <a:schemeClr val="tx1"/>
            </a:solidFill>
            <a:round/>
            <a:headEnd type="none" w="sm" len="sm"/>
            <a:tailEnd type="triangle" w="sm" len="sm"/>
          </a:ln>
        </p:spPr>
        <p:txBody>
          <a:bodyPr/>
          <a:lstStyle/>
          <a:p>
            <a:endParaRPr lang="en-US"/>
          </a:p>
        </p:txBody>
      </p:sp>
      <p:sp>
        <p:nvSpPr>
          <p:cNvPr id="75785" name="Line 16"/>
          <p:cNvSpPr>
            <a:spLocks noChangeShapeType="1"/>
          </p:cNvSpPr>
          <p:nvPr/>
        </p:nvSpPr>
        <p:spPr bwMode="auto">
          <a:xfrm flipV="1">
            <a:off x="838200" y="3276600"/>
            <a:ext cx="0" cy="2438400"/>
          </a:xfrm>
          <a:prstGeom prst="line">
            <a:avLst/>
          </a:prstGeom>
          <a:noFill/>
          <a:ln w="12700">
            <a:solidFill>
              <a:schemeClr val="tx1"/>
            </a:solidFill>
            <a:round/>
            <a:headEnd type="none" w="sm" len="sm"/>
            <a:tailEnd type="triangle" w="sm" len="sm"/>
          </a:ln>
        </p:spPr>
        <p:txBody>
          <a:bodyPr/>
          <a:lstStyle/>
          <a:p>
            <a:endParaRPr lang="en-US"/>
          </a:p>
        </p:txBody>
      </p:sp>
      <p:sp>
        <p:nvSpPr>
          <p:cNvPr id="75786" name="Line 17"/>
          <p:cNvSpPr>
            <a:spLocks noChangeShapeType="1"/>
          </p:cNvSpPr>
          <p:nvPr/>
        </p:nvSpPr>
        <p:spPr bwMode="auto">
          <a:xfrm>
            <a:off x="838200" y="32766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75787" name="Line 19"/>
          <p:cNvSpPr>
            <a:spLocks noChangeShapeType="1"/>
          </p:cNvSpPr>
          <p:nvPr/>
        </p:nvSpPr>
        <p:spPr bwMode="auto">
          <a:xfrm>
            <a:off x="6934200" y="3276600"/>
            <a:ext cx="0" cy="2438400"/>
          </a:xfrm>
          <a:prstGeom prst="line">
            <a:avLst/>
          </a:prstGeom>
          <a:noFill/>
          <a:ln w="12700">
            <a:solidFill>
              <a:schemeClr val="tx1"/>
            </a:solidFill>
            <a:round/>
            <a:headEnd type="none" w="sm" len="sm"/>
            <a:tailEnd type="triangle" w="sm" len="sm"/>
          </a:ln>
        </p:spPr>
        <p:txBody>
          <a:bodyPr/>
          <a:lstStyle/>
          <a:p>
            <a:endParaRPr lang="en-US"/>
          </a:p>
        </p:txBody>
      </p:sp>
      <p:sp>
        <p:nvSpPr>
          <p:cNvPr id="75788" name="Line 20"/>
          <p:cNvSpPr>
            <a:spLocks noChangeShapeType="1"/>
          </p:cNvSpPr>
          <p:nvPr/>
        </p:nvSpPr>
        <p:spPr bwMode="auto">
          <a:xfrm flipH="1">
            <a:off x="6553200" y="57150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75789" name="Line 21"/>
          <p:cNvSpPr>
            <a:spLocks noChangeShapeType="1"/>
          </p:cNvSpPr>
          <p:nvPr/>
        </p:nvSpPr>
        <p:spPr bwMode="auto">
          <a:xfrm>
            <a:off x="3429000" y="2590800"/>
            <a:ext cx="1295400" cy="381000"/>
          </a:xfrm>
          <a:prstGeom prst="line">
            <a:avLst/>
          </a:prstGeom>
          <a:noFill/>
          <a:ln w="12700">
            <a:solidFill>
              <a:schemeClr val="tx1"/>
            </a:solidFill>
            <a:round/>
            <a:headEnd type="none" w="sm" len="sm"/>
            <a:tailEnd type="triangle" w="sm" len="sm"/>
          </a:ln>
        </p:spPr>
        <p:txBody>
          <a:bodyPr/>
          <a:lstStyle/>
          <a:p>
            <a:endParaRPr lang="en-US"/>
          </a:p>
        </p:txBody>
      </p:sp>
      <p:sp>
        <p:nvSpPr>
          <p:cNvPr id="75790" name="Line 22"/>
          <p:cNvSpPr>
            <a:spLocks noChangeShapeType="1"/>
          </p:cNvSpPr>
          <p:nvPr/>
        </p:nvSpPr>
        <p:spPr bwMode="auto">
          <a:xfrm>
            <a:off x="3352800" y="2971800"/>
            <a:ext cx="1371600" cy="2286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Effect of Cash Sweep With Declining Cash Flows</a:t>
            </a:r>
          </a:p>
        </p:txBody>
      </p:sp>
      <p:sp>
        <p:nvSpPr>
          <p:cNvPr id="76803" name="Rectangle 3"/>
          <p:cNvSpPr>
            <a:spLocks noGrp="1" noChangeArrowheads="1"/>
          </p:cNvSpPr>
          <p:nvPr>
            <p:ph type="body" sz="half" idx="1"/>
          </p:nvPr>
        </p:nvSpPr>
        <p:spPr/>
        <p:txBody>
          <a:bodyPr/>
          <a:lstStyle/>
          <a:p>
            <a:r>
              <a:rPr lang="en-US" sz="1600" smtClean="0"/>
              <a:t>No Enhancements</a:t>
            </a:r>
          </a:p>
          <a:p>
            <a:endParaRPr lang="en-US" sz="1600" smtClean="0"/>
          </a:p>
        </p:txBody>
      </p:sp>
      <p:sp>
        <p:nvSpPr>
          <p:cNvPr id="76804" name="Rectangle 4"/>
          <p:cNvSpPr>
            <a:spLocks noGrp="1" noChangeArrowheads="1"/>
          </p:cNvSpPr>
          <p:nvPr>
            <p:ph type="body" sz="half" idx="2"/>
          </p:nvPr>
        </p:nvSpPr>
        <p:spPr/>
        <p:txBody>
          <a:bodyPr/>
          <a:lstStyle/>
          <a:p>
            <a:r>
              <a:rPr lang="en-US" sz="1600" smtClean="0"/>
              <a:t>With Cash Flow Sweep</a:t>
            </a:r>
          </a:p>
        </p:txBody>
      </p:sp>
      <p:pic>
        <p:nvPicPr>
          <p:cNvPr id="76805" name="Picture 5"/>
          <p:cNvPicPr>
            <a:picLocks noChangeAspect="1" noChangeArrowheads="1"/>
          </p:cNvPicPr>
          <p:nvPr/>
        </p:nvPicPr>
        <p:blipFill>
          <a:blip r:embed="rId2" cstate="print"/>
          <a:srcRect/>
          <a:stretch>
            <a:fillRect/>
          </a:stretch>
        </p:blipFill>
        <p:spPr bwMode="auto">
          <a:xfrm>
            <a:off x="228600" y="2209800"/>
            <a:ext cx="4419600" cy="3008313"/>
          </a:xfrm>
          <a:prstGeom prst="rect">
            <a:avLst/>
          </a:prstGeom>
          <a:noFill/>
          <a:ln w="12700">
            <a:noFill/>
            <a:miter lim="800000"/>
            <a:headEnd type="none" w="sm" len="sm"/>
            <a:tailEnd type="none" w="sm" len="sm"/>
          </a:ln>
        </p:spPr>
      </p:pic>
      <p:sp>
        <p:nvSpPr>
          <p:cNvPr id="76806" name="Text Box 6"/>
          <p:cNvSpPr txBox="1">
            <a:spLocks noChangeArrowheads="1"/>
          </p:cNvSpPr>
          <p:nvPr/>
        </p:nvSpPr>
        <p:spPr bwMode="auto">
          <a:xfrm>
            <a:off x="762000" y="5257800"/>
            <a:ext cx="7467600" cy="33655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sz="1600"/>
              <a:t>With declining cash flows, the break-even point reduces significantly</a:t>
            </a:r>
          </a:p>
        </p:txBody>
      </p:sp>
      <p:pic>
        <p:nvPicPr>
          <p:cNvPr id="76807" name="Picture 7"/>
          <p:cNvPicPr>
            <a:picLocks noChangeAspect="1" noChangeArrowheads="1"/>
          </p:cNvPicPr>
          <p:nvPr/>
        </p:nvPicPr>
        <p:blipFill>
          <a:blip r:embed="rId3" cstate="print"/>
          <a:srcRect/>
          <a:stretch>
            <a:fillRect/>
          </a:stretch>
        </p:blipFill>
        <p:spPr bwMode="auto">
          <a:xfrm>
            <a:off x="4724400" y="2362200"/>
            <a:ext cx="4051300" cy="2757488"/>
          </a:xfrm>
          <a:prstGeom prst="rect">
            <a:avLst/>
          </a:prstGeom>
          <a:noFill/>
          <a:ln w="12700">
            <a:noFill/>
            <a:miter lim="800000"/>
            <a:headEnd type="none" w="sm" len="sm"/>
            <a:tailEnd type="none" w="sm" len="sm"/>
          </a:ln>
        </p:spPr>
      </p:pic>
      <p:sp>
        <p:nvSpPr>
          <p:cNvPr id="76808" name="Text Box 8"/>
          <p:cNvSpPr txBox="1">
            <a:spLocks noChangeArrowheads="1"/>
          </p:cNvSpPr>
          <p:nvPr/>
        </p:nvSpPr>
        <p:spPr bwMode="auto">
          <a:xfrm>
            <a:off x="2514600" y="1752600"/>
            <a:ext cx="2057400" cy="4572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Without enhancements, the break-even is 78%</a:t>
            </a:r>
          </a:p>
        </p:txBody>
      </p:sp>
      <p:sp>
        <p:nvSpPr>
          <p:cNvPr id="76809" name="Text Box 9"/>
          <p:cNvSpPr txBox="1">
            <a:spLocks noChangeArrowheads="1"/>
          </p:cNvSpPr>
          <p:nvPr/>
        </p:nvSpPr>
        <p:spPr bwMode="auto">
          <a:xfrm>
            <a:off x="6705600" y="1828800"/>
            <a:ext cx="2057400" cy="4572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With a sweep, the break-even is 68%</a:t>
            </a:r>
          </a:p>
        </p:txBody>
      </p:sp>
      <p:sp>
        <p:nvSpPr>
          <p:cNvPr id="76810" name="Text Box 10"/>
          <p:cNvSpPr txBox="1">
            <a:spLocks noChangeArrowheads="1"/>
          </p:cNvSpPr>
          <p:nvPr/>
        </p:nvSpPr>
        <p:spPr bwMode="auto">
          <a:xfrm>
            <a:off x="914400" y="3962400"/>
            <a:ext cx="1371600" cy="3048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sz="1400"/>
              <a:t>Dividends</a:t>
            </a:r>
          </a:p>
        </p:txBody>
      </p:sp>
      <p:sp>
        <p:nvSpPr>
          <p:cNvPr id="76811" name="Line 11"/>
          <p:cNvSpPr>
            <a:spLocks noChangeShapeType="1"/>
          </p:cNvSpPr>
          <p:nvPr/>
        </p:nvSpPr>
        <p:spPr bwMode="auto">
          <a:xfrm flipV="1">
            <a:off x="1219200" y="3352800"/>
            <a:ext cx="76200" cy="533400"/>
          </a:xfrm>
          <a:prstGeom prst="line">
            <a:avLst/>
          </a:prstGeom>
          <a:noFill/>
          <a:ln w="12700">
            <a:solidFill>
              <a:schemeClr val="tx1"/>
            </a:solidFill>
            <a:round/>
            <a:headEnd type="none" w="sm" len="sm"/>
            <a:tailEnd type="triangle" w="sm" len="sm"/>
          </a:ln>
        </p:spPr>
        <p:txBody>
          <a:bodyPr/>
          <a:lstStyle/>
          <a:p>
            <a:endParaRPr lang="en-US"/>
          </a:p>
        </p:txBody>
      </p:sp>
      <p:sp>
        <p:nvSpPr>
          <p:cNvPr id="76812" name="Text Box 12"/>
          <p:cNvSpPr txBox="1">
            <a:spLocks noChangeArrowheads="1"/>
          </p:cNvSpPr>
          <p:nvPr/>
        </p:nvSpPr>
        <p:spPr bwMode="auto">
          <a:xfrm>
            <a:off x="5410200" y="4038600"/>
            <a:ext cx="1219200" cy="274638"/>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Cash Sweep</a:t>
            </a:r>
          </a:p>
        </p:txBody>
      </p:sp>
      <p:sp>
        <p:nvSpPr>
          <p:cNvPr id="76813" name="Line 13"/>
          <p:cNvSpPr>
            <a:spLocks noChangeShapeType="1"/>
          </p:cNvSpPr>
          <p:nvPr/>
        </p:nvSpPr>
        <p:spPr bwMode="auto">
          <a:xfrm flipV="1">
            <a:off x="5486400" y="3505200"/>
            <a:ext cx="152400" cy="381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Cash Trap Mechanics</a:t>
            </a:r>
          </a:p>
        </p:txBody>
      </p:sp>
      <p:sp>
        <p:nvSpPr>
          <p:cNvPr id="77827" name="Rectangle 3"/>
          <p:cNvSpPr>
            <a:spLocks noGrp="1" noChangeArrowheads="1"/>
          </p:cNvSpPr>
          <p:nvPr>
            <p:ph type="body" idx="1"/>
          </p:nvPr>
        </p:nvSpPr>
        <p:spPr/>
        <p:txBody>
          <a:bodyPr/>
          <a:lstStyle/>
          <a:p>
            <a:r>
              <a:rPr lang="en-US" smtClean="0"/>
              <a:t>Set up Cash Reserve Account and Relate to the Cash Flow Statement</a:t>
            </a:r>
          </a:p>
          <a:p>
            <a:endParaRPr lang="en-US" smtClean="0"/>
          </a:p>
        </p:txBody>
      </p:sp>
      <p:sp>
        <p:nvSpPr>
          <p:cNvPr id="77828" name="Text Box 4"/>
          <p:cNvSpPr txBox="1">
            <a:spLocks noChangeArrowheads="1"/>
          </p:cNvSpPr>
          <p:nvPr/>
        </p:nvSpPr>
        <p:spPr bwMode="auto">
          <a:xfrm>
            <a:off x="609600" y="2133600"/>
            <a:ext cx="2590800" cy="1922463"/>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Cash Reserve</a:t>
            </a:r>
          </a:p>
          <a:p>
            <a:pPr algn="l">
              <a:spcBef>
                <a:spcPct val="50000"/>
              </a:spcBef>
            </a:pPr>
            <a:r>
              <a:rPr lang="en-US"/>
              <a:t>    Opening Balance</a:t>
            </a:r>
          </a:p>
          <a:p>
            <a:pPr algn="l">
              <a:spcBef>
                <a:spcPct val="50000"/>
              </a:spcBef>
            </a:pPr>
            <a:r>
              <a:rPr lang="en-US"/>
              <a:t>    Cash Inflows</a:t>
            </a:r>
          </a:p>
          <a:p>
            <a:pPr algn="l">
              <a:spcBef>
                <a:spcPct val="50000"/>
              </a:spcBef>
            </a:pPr>
            <a:r>
              <a:rPr lang="en-US"/>
              <a:t>    Cash Outflows</a:t>
            </a:r>
          </a:p>
          <a:p>
            <a:pPr algn="l">
              <a:spcBef>
                <a:spcPct val="50000"/>
              </a:spcBef>
            </a:pPr>
            <a:r>
              <a:rPr lang="en-US"/>
              <a:t>    Ending Withdrawals</a:t>
            </a:r>
          </a:p>
          <a:p>
            <a:pPr algn="l">
              <a:spcBef>
                <a:spcPct val="50000"/>
              </a:spcBef>
            </a:pPr>
            <a:endParaRPr lang="en-US"/>
          </a:p>
          <a:p>
            <a:pPr algn="l">
              <a:spcBef>
                <a:spcPct val="50000"/>
              </a:spcBef>
            </a:pPr>
            <a:r>
              <a:rPr lang="en-US"/>
              <a:t>Interest Income</a:t>
            </a:r>
          </a:p>
        </p:txBody>
      </p:sp>
      <p:sp>
        <p:nvSpPr>
          <p:cNvPr id="77829" name="Text Box 5"/>
          <p:cNvSpPr txBox="1">
            <a:spLocks noChangeArrowheads="1"/>
          </p:cNvSpPr>
          <p:nvPr/>
        </p:nvSpPr>
        <p:spPr bwMode="auto">
          <a:xfrm>
            <a:off x="3733800" y="3581400"/>
            <a:ext cx="4343400" cy="2197100"/>
          </a:xfrm>
          <a:prstGeom prst="rect">
            <a:avLst/>
          </a:prstGeom>
          <a:solidFill>
            <a:srgbClr val="99FF33"/>
          </a:solidFill>
          <a:ln w="12700">
            <a:noFill/>
            <a:miter lim="800000"/>
            <a:headEnd type="none" w="sm" len="sm"/>
            <a:tailEnd type="none" w="sm" len="sm"/>
          </a:ln>
        </p:spPr>
        <p:txBody>
          <a:bodyPr>
            <a:spAutoFit/>
          </a:bodyPr>
          <a:lstStyle/>
          <a:p>
            <a:pPr algn="l">
              <a:spcBef>
                <a:spcPct val="50000"/>
              </a:spcBef>
            </a:pPr>
            <a:r>
              <a:rPr lang="en-US"/>
              <a:t>Cash Flow Statement</a:t>
            </a:r>
          </a:p>
          <a:p>
            <a:pPr algn="l">
              <a:spcBef>
                <a:spcPct val="50000"/>
              </a:spcBef>
            </a:pPr>
            <a:r>
              <a:rPr lang="en-US"/>
              <a:t>     Operating Cash Flow</a:t>
            </a:r>
          </a:p>
          <a:p>
            <a:pPr algn="l">
              <a:spcBef>
                <a:spcPct val="50000"/>
              </a:spcBef>
            </a:pPr>
            <a:r>
              <a:rPr lang="en-US"/>
              <a:t>     Add: Cash Balance</a:t>
            </a:r>
          </a:p>
          <a:p>
            <a:pPr algn="l">
              <a:spcBef>
                <a:spcPct val="50000"/>
              </a:spcBef>
            </a:pPr>
            <a:r>
              <a:rPr lang="en-US"/>
              <a:t>     Add: Interest Income</a:t>
            </a:r>
          </a:p>
          <a:p>
            <a:pPr algn="l">
              <a:spcBef>
                <a:spcPct val="50000"/>
              </a:spcBef>
            </a:pPr>
            <a:r>
              <a:rPr lang="en-US"/>
              <a:t>     If positive cash and debt outstanding, trap cash</a:t>
            </a:r>
          </a:p>
          <a:p>
            <a:pPr algn="l">
              <a:spcBef>
                <a:spcPct val="50000"/>
              </a:spcBef>
            </a:pPr>
            <a:r>
              <a:rPr lang="en-US"/>
              <a:t>     If negative cash and positive cash balance, use cash</a:t>
            </a:r>
          </a:p>
          <a:p>
            <a:pPr algn="l">
              <a:spcBef>
                <a:spcPct val="50000"/>
              </a:spcBef>
            </a:pPr>
            <a:r>
              <a:rPr lang="en-US"/>
              <a:t>     If paid off debt and positive cash flow, withdraw all cash</a:t>
            </a:r>
          </a:p>
          <a:p>
            <a:pPr algn="l">
              <a:spcBef>
                <a:spcPct val="50000"/>
              </a:spcBef>
            </a:pPr>
            <a:r>
              <a:rPr lang="en-US"/>
              <a:t>    Subtract: Cash Balance</a:t>
            </a:r>
          </a:p>
        </p:txBody>
      </p:sp>
      <p:sp>
        <p:nvSpPr>
          <p:cNvPr id="77830" name="Line 6"/>
          <p:cNvSpPr>
            <a:spLocks noChangeShapeType="1"/>
          </p:cNvSpPr>
          <p:nvPr/>
        </p:nvSpPr>
        <p:spPr bwMode="auto">
          <a:xfrm>
            <a:off x="1905000" y="2819400"/>
            <a:ext cx="1524000" cy="0"/>
          </a:xfrm>
          <a:prstGeom prst="line">
            <a:avLst/>
          </a:prstGeom>
          <a:noFill/>
          <a:ln w="12700">
            <a:solidFill>
              <a:schemeClr val="tx1"/>
            </a:solidFill>
            <a:round/>
            <a:headEnd type="none" w="sm" len="sm"/>
            <a:tailEnd type="none" w="sm" len="sm"/>
          </a:ln>
        </p:spPr>
        <p:txBody>
          <a:bodyPr/>
          <a:lstStyle/>
          <a:p>
            <a:endParaRPr lang="en-US"/>
          </a:p>
        </p:txBody>
      </p:sp>
      <p:sp>
        <p:nvSpPr>
          <p:cNvPr id="77831" name="Line 7"/>
          <p:cNvSpPr>
            <a:spLocks noChangeShapeType="1"/>
          </p:cNvSpPr>
          <p:nvPr/>
        </p:nvSpPr>
        <p:spPr bwMode="auto">
          <a:xfrm>
            <a:off x="3429000" y="2819400"/>
            <a:ext cx="0" cy="1981200"/>
          </a:xfrm>
          <a:prstGeom prst="line">
            <a:avLst/>
          </a:prstGeom>
          <a:noFill/>
          <a:ln w="12700">
            <a:solidFill>
              <a:schemeClr val="tx1"/>
            </a:solidFill>
            <a:round/>
            <a:headEnd type="none" w="sm" len="sm"/>
            <a:tailEnd type="none" w="sm" len="sm"/>
          </a:ln>
        </p:spPr>
        <p:txBody>
          <a:bodyPr/>
          <a:lstStyle/>
          <a:p>
            <a:endParaRPr lang="en-US"/>
          </a:p>
        </p:txBody>
      </p:sp>
      <p:sp>
        <p:nvSpPr>
          <p:cNvPr id="77832" name="Line 8"/>
          <p:cNvSpPr>
            <a:spLocks noChangeShapeType="1"/>
          </p:cNvSpPr>
          <p:nvPr/>
        </p:nvSpPr>
        <p:spPr bwMode="auto">
          <a:xfrm>
            <a:off x="3429000" y="4800600"/>
            <a:ext cx="381000" cy="0"/>
          </a:xfrm>
          <a:prstGeom prst="line">
            <a:avLst/>
          </a:prstGeom>
          <a:noFill/>
          <a:ln w="12700">
            <a:solidFill>
              <a:schemeClr val="tx1"/>
            </a:solidFill>
            <a:round/>
            <a:headEnd type="none" w="sm" len="sm"/>
            <a:tailEnd type="triangle" w="sm" len="sm"/>
          </a:ln>
        </p:spPr>
        <p:txBody>
          <a:bodyPr/>
          <a:lstStyle/>
          <a:p>
            <a:endParaRPr lang="en-US"/>
          </a:p>
        </p:txBody>
      </p:sp>
      <p:sp>
        <p:nvSpPr>
          <p:cNvPr id="77833" name="Line 9"/>
          <p:cNvSpPr>
            <a:spLocks noChangeShapeType="1"/>
          </p:cNvSpPr>
          <p:nvPr/>
        </p:nvSpPr>
        <p:spPr bwMode="auto">
          <a:xfrm>
            <a:off x="1981200" y="3048000"/>
            <a:ext cx="762000" cy="0"/>
          </a:xfrm>
          <a:prstGeom prst="line">
            <a:avLst/>
          </a:prstGeom>
          <a:noFill/>
          <a:ln w="12700">
            <a:solidFill>
              <a:schemeClr val="tx1"/>
            </a:solidFill>
            <a:round/>
            <a:headEnd type="none" w="sm" len="sm"/>
            <a:tailEnd type="none" w="sm" len="sm"/>
          </a:ln>
        </p:spPr>
        <p:txBody>
          <a:bodyPr/>
          <a:lstStyle/>
          <a:p>
            <a:endParaRPr lang="en-US"/>
          </a:p>
        </p:txBody>
      </p:sp>
      <p:sp>
        <p:nvSpPr>
          <p:cNvPr id="77834" name="Line 10"/>
          <p:cNvSpPr>
            <a:spLocks noChangeShapeType="1"/>
          </p:cNvSpPr>
          <p:nvPr/>
        </p:nvSpPr>
        <p:spPr bwMode="auto">
          <a:xfrm>
            <a:off x="2743200" y="3048000"/>
            <a:ext cx="0" cy="2057400"/>
          </a:xfrm>
          <a:prstGeom prst="line">
            <a:avLst/>
          </a:prstGeom>
          <a:noFill/>
          <a:ln w="12700">
            <a:solidFill>
              <a:schemeClr val="tx1"/>
            </a:solidFill>
            <a:round/>
            <a:headEnd type="none" w="sm" len="sm"/>
            <a:tailEnd type="none" w="sm" len="sm"/>
          </a:ln>
        </p:spPr>
        <p:txBody>
          <a:bodyPr/>
          <a:lstStyle/>
          <a:p>
            <a:endParaRPr lang="en-US"/>
          </a:p>
        </p:txBody>
      </p:sp>
      <p:sp>
        <p:nvSpPr>
          <p:cNvPr id="77835" name="Line 11"/>
          <p:cNvSpPr>
            <a:spLocks noChangeShapeType="1"/>
          </p:cNvSpPr>
          <p:nvPr/>
        </p:nvSpPr>
        <p:spPr bwMode="auto">
          <a:xfrm>
            <a:off x="2743200" y="5105400"/>
            <a:ext cx="990600" cy="0"/>
          </a:xfrm>
          <a:prstGeom prst="line">
            <a:avLst/>
          </a:prstGeom>
          <a:noFill/>
          <a:ln w="12700">
            <a:solidFill>
              <a:schemeClr val="tx1"/>
            </a:solidFill>
            <a:round/>
            <a:headEnd type="none" w="sm" len="sm"/>
            <a:tailEnd type="triangle" w="sm" len="sm"/>
          </a:ln>
        </p:spPr>
        <p:txBody>
          <a:bodyPr/>
          <a:lstStyle/>
          <a:p>
            <a:endParaRPr lang="en-US"/>
          </a:p>
        </p:txBody>
      </p:sp>
      <p:sp>
        <p:nvSpPr>
          <p:cNvPr id="77836" name="Line 12"/>
          <p:cNvSpPr>
            <a:spLocks noChangeShapeType="1"/>
          </p:cNvSpPr>
          <p:nvPr/>
        </p:nvSpPr>
        <p:spPr bwMode="auto">
          <a:xfrm>
            <a:off x="2133600" y="3352800"/>
            <a:ext cx="0" cy="2057400"/>
          </a:xfrm>
          <a:prstGeom prst="line">
            <a:avLst/>
          </a:prstGeom>
          <a:noFill/>
          <a:ln w="12700">
            <a:solidFill>
              <a:schemeClr val="tx1"/>
            </a:solidFill>
            <a:round/>
            <a:headEnd type="none" w="sm" len="sm"/>
            <a:tailEnd type="none" w="sm" len="sm"/>
          </a:ln>
        </p:spPr>
        <p:txBody>
          <a:bodyPr/>
          <a:lstStyle/>
          <a:p>
            <a:endParaRPr lang="en-US"/>
          </a:p>
        </p:txBody>
      </p:sp>
      <p:sp>
        <p:nvSpPr>
          <p:cNvPr id="77837" name="Line 13"/>
          <p:cNvSpPr>
            <a:spLocks noChangeShapeType="1"/>
          </p:cNvSpPr>
          <p:nvPr/>
        </p:nvSpPr>
        <p:spPr bwMode="auto">
          <a:xfrm>
            <a:off x="2133600" y="5410200"/>
            <a:ext cx="1600200" cy="0"/>
          </a:xfrm>
          <a:prstGeom prst="line">
            <a:avLst/>
          </a:prstGeom>
          <a:noFill/>
          <a:ln w="12700">
            <a:solidFill>
              <a:schemeClr val="tx1"/>
            </a:solidFill>
            <a:round/>
            <a:headEnd type="none" w="sm" len="sm"/>
            <a:tailEnd type="triangle" w="sm" len="sm"/>
          </a:ln>
        </p:spPr>
        <p:txBody>
          <a:bodyPr/>
          <a:lstStyle/>
          <a:p>
            <a:endParaRPr lang="en-US"/>
          </a:p>
        </p:txBody>
      </p:sp>
      <p:sp>
        <p:nvSpPr>
          <p:cNvPr id="77838" name="Line 14"/>
          <p:cNvSpPr>
            <a:spLocks noChangeShapeType="1"/>
          </p:cNvSpPr>
          <p:nvPr/>
        </p:nvSpPr>
        <p:spPr bwMode="auto">
          <a:xfrm flipH="1" flipV="1">
            <a:off x="1828800" y="3962400"/>
            <a:ext cx="2057400" cy="5334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Cash Flow Waterfall</a:t>
            </a:r>
          </a:p>
        </p:txBody>
      </p:sp>
      <p:sp>
        <p:nvSpPr>
          <p:cNvPr id="78851" name="Rectangle 3"/>
          <p:cNvSpPr>
            <a:spLocks noGrp="1" noChangeArrowheads="1"/>
          </p:cNvSpPr>
          <p:nvPr>
            <p:ph type="body" idx="1"/>
          </p:nvPr>
        </p:nvSpPr>
        <p:spPr/>
        <p:txBody>
          <a:bodyPr/>
          <a:lstStyle/>
          <a:p>
            <a:pPr marL="406400" indent="-406400"/>
            <a:r>
              <a:rPr lang="en-US" smtClean="0"/>
              <a:t>Waterfall Issues</a:t>
            </a:r>
          </a:p>
          <a:p>
            <a:pPr marL="1028700" lvl="1" indent="-228600"/>
            <a:r>
              <a:rPr lang="en-US" smtClean="0"/>
              <a:t>Defaults and subsequent repayments of defaults before dividend distributions</a:t>
            </a:r>
          </a:p>
          <a:p>
            <a:pPr marL="1028700" lvl="1" indent="-228600"/>
            <a:r>
              <a:rPr lang="en-US" smtClean="0"/>
              <a:t>Model different priorities of debt</a:t>
            </a:r>
          </a:p>
          <a:p>
            <a:pPr marL="1028700" lvl="1" indent="-228600"/>
            <a:r>
              <a:rPr lang="en-US" smtClean="0"/>
              <a:t>Model cash flow trap mechanisms</a:t>
            </a:r>
          </a:p>
          <a:p>
            <a:pPr marL="1028700" lvl="1" indent="-228600"/>
            <a:r>
              <a:rPr lang="en-US" smtClean="0"/>
              <a:t>Evaluate Pre-payments from covenant violations</a:t>
            </a:r>
          </a:p>
          <a:p>
            <a:pPr marL="1028700" lvl="1" indent="-228600"/>
            <a:r>
              <a:rPr lang="en-US" smtClean="0"/>
              <a:t>Compute Debt service reserve injections and withdrawals</a:t>
            </a:r>
          </a:p>
          <a:p>
            <a:pPr marL="1028700" lvl="1" indent="-228600"/>
            <a:r>
              <a:rPr lang="en-US" smtClean="0"/>
              <a:t>Accumulation of debt service reserve after construction period</a:t>
            </a:r>
          </a:p>
        </p:txBody>
      </p:sp>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mtClean="0"/>
              <a:t>Five Steps to Creating a Complex Cash Flow Waterfall</a:t>
            </a:r>
          </a:p>
        </p:txBody>
      </p:sp>
      <p:sp>
        <p:nvSpPr>
          <p:cNvPr id="79875" name="Rectangle 3"/>
          <p:cNvSpPr>
            <a:spLocks noGrp="1" noChangeArrowheads="1"/>
          </p:cNvSpPr>
          <p:nvPr>
            <p:ph type="body" idx="1"/>
          </p:nvPr>
        </p:nvSpPr>
        <p:spPr/>
        <p:txBody>
          <a:bodyPr/>
          <a:lstStyle/>
          <a:p>
            <a:pPr algn="just">
              <a:buFont typeface="Wingdings" pitchFamily="2" charset="2"/>
              <a:buChar char="v"/>
            </a:pPr>
            <a:r>
              <a:rPr lang="en-US" altLang="zh-CN" smtClean="0">
                <a:ea typeface="SimSun" pitchFamily="2" charset="-122"/>
              </a:rPr>
              <a:t>First, set up the debt schedule and reserve balance schedule with opening balances, prepayments from sweeps, uses repayments and availability of revolving credit, required balances, uses and top-ups of debt service reserve accounts and the balance, debt defaults and repayment of defaults for the defaulted debt. </a:t>
            </a:r>
          </a:p>
          <a:p>
            <a:pPr algn="just">
              <a:buFont typeface="Wingdings" pitchFamily="2" charset="2"/>
              <a:buChar char="v"/>
            </a:pPr>
            <a:r>
              <a:rPr lang="en-US" altLang="zh-CN" smtClean="0">
                <a:ea typeface="SimSun" pitchFamily="2" charset="-122"/>
              </a:rPr>
              <a:t>Second, set up the cash flow account titles and the structure of the cash flow waterfall in the model without entering any formulas.  </a:t>
            </a:r>
          </a:p>
          <a:p>
            <a:pPr algn="just">
              <a:buFont typeface="Wingdings" pitchFamily="2" charset="2"/>
              <a:buChar char="v"/>
            </a:pPr>
            <a:r>
              <a:rPr lang="en-US" altLang="zh-CN" smtClean="0">
                <a:ea typeface="SimSun" pitchFamily="2" charset="-122"/>
              </a:rPr>
              <a:t>Third, evaluate each step of the waterfall differently depending on whether the cash flow is positive or negative.  </a:t>
            </a:r>
          </a:p>
          <a:p>
            <a:pPr algn="just">
              <a:buFont typeface="Wingdings" pitchFamily="2" charset="2"/>
              <a:buChar char="v"/>
            </a:pPr>
            <a:r>
              <a:rPr lang="en-US" altLang="zh-CN" smtClean="0">
                <a:ea typeface="SimSun" pitchFamily="2" charset="-122"/>
              </a:rPr>
              <a:t>Fourth, in determining how much cash is available or must be used to pay back items, use the MIN function and test the amount against the opening balance.</a:t>
            </a:r>
          </a:p>
          <a:p>
            <a:pPr algn="just">
              <a:buFont typeface="Wingdings" pitchFamily="2" charset="2"/>
              <a:buChar char="v"/>
            </a:pPr>
            <a:r>
              <a:rPr lang="en-US" altLang="zh-CN" smtClean="0">
                <a:ea typeface="SimSun" pitchFamily="2" charset="-122"/>
              </a:rPr>
              <a:t>Fifth, accounts in the cash flow waterfall should be linked to the debt schedule.  </a:t>
            </a:r>
            <a:endParaRPr lang="en-US" smtClean="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A Financial Model is a Statistical Tool</a:t>
            </a:r>
          </a:p>
        </p:txBody>
      </p:sp>
      <p:sp>
        <p:nvSpPr>
          <p:cNvPr id="10243" name="Rectangle 4"/>
          <p:cNvSpPr>
            <a:spLocks noGrp="1" noChangeArrowheads="1"/>
          </p:cNvSpPr>
          <p:nvPr>
            <p:ph type="body" idx="1"/>
          </p:nvPr>
        </p:nvSpPr>
        <p:spPr/>
        <p:txBody>
          <a:bodyPr/>
          <a:lstStyle/>
          <a:p>
            <a:pPr>
              <a:lnSpc>
                <a:spcPct val="90000"/>
              </a:lnSpc>
            </a:pPr>
            <a:r>
              <a:rPr lang="en-US" smtClean="0"/>
              <a:t>In developing a financial model, the basic thing you are doing is summarizing a complex set of technical and economic factors into a number (such as value per share, IRR or debt service coverage).</a:t>
            </a:r>
          </a:p>
          <a:p>
            <a:pPr lvl="1">
              <a:lnSpc>
                <a:spcPct val="90000"/>
              </a:lnSpc>
            </a:pPr>
            <a:r>
              <a:rPr lang="en-US" smtClean="0"/>
              <a:t>Forecasting has become an essential tool for any business and it is central to statistics -- in assessing value, credit analysis, corporate strategy and other business functions, you must use some sort of forecast.</a:t>
            </a:r>
          </a:p>
          <a:p>
            <a:pPr lvl="1">
              <a:lnSpc>
                <a:spcPct val="90000"/>
              </a:lnSpc>
            </a:pPr>
            <a:r>
              <a:rPr lang="en-US" i="1" smtClean="0"/>
              <a:t>Some believe economic forecasting has limited effectiveness and worse, is fundamentally dishonest because uncertain unanticipated events such as the internet growth, high oil prices, sub-prime crisis, falling dollar continually occur. </a:t>
            </a:r>
          </a:p>
          <a:p>
            <a:pPr lvl="1">
              <a:lnSpc>
                <a:spcPct val="90000"/>
              </a:lnSpc>
            </a:pPr>
            <a:r>
              <a:rPr lang="en-US" smtClean="0"/>
              <a:t>The whole idea of modeling, like statistics, is quantification.  If a concept cannot be quantified, it is a philosophy. The fundamental notion of statistics is presenting and summarizing information, this is the same as a financial.</a:t>
            </a:r>
          </a:p>
        </p:txBody>
      </p:sp>
    </p:spTree>
  </p:cSld>
  <p:clrMapOvr>
    <a:masterClrMapping/>
  </p:clrMapOvr>
  <p:transition>
    <p:zo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mtClean="0"/>
              <a:t>Cash Flow Waterfall Details</a:t>
            </a:r>
          </a:p>
        </p:txBody>
      </p:sp>
      <p:sp>
        <p:nvSpPr>
          <p:cNvPr id="80899" name="Rectangle 3"/>
          <p:cNvSpPr>
            <a:spLocks noGrp="1" noChangeArrowheads="1"/>
          </p:cNvSpPr>
          <p:nvPr>
            <p:ph type="body" idx="1"/>
          </p:nvPr>
        </p:nvSpPr>
        <p:spPr/>
        <p:txBody>
          <a:bodyPr/>
          <a:lstStyle/>
          <a:p>
            <a:r>
              <a:rPr lang="en-US" smtClean="0"/>
              <a:t>Step 1: Set Up Debt Balance Accounts</a:t>
            </a:r>
          </a:p>
          <a:p>
            <a:pPr lvl="1"/>
            <a:r>
              <a:rPr lang="en-US" altLang="zh-CN" sz="1600" smtClean="0">
                <a:ea typeface="SimSun" pitchFamily="2" charset="-122"/>
              </a:rPr>
              <a:t>For each item such as cash flow sweeps, defaulted debt, repayment of defaulted debt that comes from the cash flow statement, leave the amount in the debt schedule blank.</a:t>
            </a:r>
          </a:p>
          <a:p>
            <a:r>
              <a:rPr lang="en-US" smtClean="0"/>
              <a:t>Step 2: Set Up Cash Flow Accounts</a:t>
            </a:r>
          </a:p>
          <a:p>
            <a:pPr lvl="1"/>
            <a:r>
              <a:rPr lang="en-US" altLang="zh-CN" sz="1600" smtClean="0">
                <a:ea typeface="SimSun" pitchFamily="2" charset="-122"/>
              </a:rPr>
              <a:t>In setting up titles include a whole lot of subtotals in the model design.</a:t>
            </a:r>
          </a:p>
          <a:p>
            <a:r>
              <a:rPr lang="en-US" smtClean="0"/>
              <a:t>Step 3: Evaluate Positive and Negative Cash Flows Differently</a:t>
            </a:r>
          </a:p>
          <a:p>
            <a:pPr lvl="1"/>
            <a:r>
              <a:rPr lang="en-US" sz="1600" smtClean="0"/>
              <a:t>Use the MAX(cash flow,0) function to test for positive numbers and use the MAX(-cash flow,0) to test negative numbers.</a:t>
            </a:r>
          </a:p>
          <a:p>
            <a:r>
              <a:rPr lang="en-US" smtClean="0"/>
              <a:t>Step 4: Evaluate Limits on Use or Repayment </a:t>
            </a:r>
          </a:p>
          <a:p>
            <a:pPr lvl="1"/>
            <a:r>
              <a:rPr lang="en-US" sz="1600" smtClean="0"/>
              <a:t>Use the MIN function and test the opening balance</a:t>
            </a:r>
          </a:p>
          <a:p>
            <a:r>
              <a:rPr lang="en-US" smtClean="0"/>
              <a:t>Step 5: Link Cash Flow Items to the Debt Balance</a:t>
            </a:r>
          </a:p>
        </p:txBody>
      </p:sp>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Cash Flow Traps and Dividends</a:t>
            </a:r>
          </a:p>
        </p:txBody>
      </p:sp>
      <p:sp>
        <p:nvSpPr>
          <p:cNvPr id="81923" name="Rectangle 3"/>
          <p:cNvSpPr>
            <a:spLocks noGrp="1" noChangeArrowheads="1"/>
          </p:cNvSpPr>
          <p:nvPr>
            <p:ph type="body" idx="1"/>
          </p:nvPr>
        </p:nvSpPr>
        <p:spPr/>
        <p:txBody>
          <a:bodyPr/>
          <a:lstStyle/>
          <a:p>
            <a:r>
              <a:rPr lang="en-US" sz="1600" smtClean="0"/>
              <a:t>After junior debt is evaluated, traps on cash and distributions can be evaluated.</a:t>
            </a:r>
          </a:p>
          <a:p>
            <a:r>
              <a:rPr lang="en-US" sz="1600" smtClean="0"/>
              <a:t>You must subtract the cash balance that was added at the beginning of the waterfall</a:t>
            </a:r>
          </a:p>
          <a:p>
            <a:r>
              <a:rPr lang="en-US" sz="1600" smtClean="0"/>
              <a:t>Cash Traps can be evaluated at this point that prevent excess cash going dividends before debt is paid</a:t>
            </a:r>
          </a:p>
          <a:p>
            <a:pPr lvl="1"/>
            <a:r>
              <a:rPr lang="en-US" sz="1600" smtClean="0"/>
              <a:t>This step of the waterfall is illustrated below:</a:t>
            </a:r>
          </a:p>
          <a:p>
            <a:pPr lvl="2"/>
            <a:r>
              <a:rPr lang="en-US" sz="1400" smtClean="0"/>
              <a:t>Cash Flow after Junior Debt</a:t>
            </a:r>
          </a:p>
          <a:p>
            <a:pPr lvl="3"/>
            <a:r>
              <a:rPr lang="en-US" sz="1400" smtClean="0"/>
              <a:t>Add: Default on Junior Debt</a:t>
            </a:r>
          </a:p>
          <a:p>
            <a:pPr lvl="3"/>
            <a:r>
              <a:rPr lang="en-US" sz="1400" smtClean="0"/>
              <a:t>Less: Cash Balance Added Above</a:t>
            </a:r>
          </a:p>
          <a:p>
            <a:pPr lvl="2"/>
            <a:r>
              <a:rPr lang="en-US" sz="1400" smtClean="0"/>
              <a:t>Net Cash Flow</a:t>
            </a:r>
          </a:p>
          <a:p>
            <a:pPr lvl="3"/>
            <a:r>
              <a:rPr lang="en-US" sz="1400" smtClean="0"/>
              <a:t>Switch for Trapping Cash</a:t>
            </a:r>
          </a:p>
          <a:p>
            <a:pPr lvl="3"/>
            <a:r>
              <a:rPr lang="en-US" sz="1400" smtClean="0"/>
              <a:t>Less: Cash Trapped</a:t>
            </a:r>
          </a:p>
          <a:p>
            <a:pPr lvl="3"/>
            <a:r>
              <a:rPr lang="en-US" sz="1400" smtClean="0"/>
              <a:t>Add: Cash Withdrawn from Account</a:t>
            </a:r>
          </a:p>
          <a:p>
            <a:pPr lvl="2"/>
            <a:r>
              <a:rPr lang="en-US" sz="1400" smtClean="0"/>
              <a:t>Dividend Distributions</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4"/>
          <p:cNvSpPr>
            <a:spLocks noGrp="1" noChangeArrowheads="1"/>
          </p:cNvSpPr>
          <p:nvPr>
            <p:ph type="title"/>
          </p:nvPr>
        </p:nvSpPr>
        <p:spPr/>
        <p:txBody>
          <a:bodyPr/>
          <a:lstStyle/>
          <a:p>
            <a:r>
              <a:rPr lang="en-US" smtClean="0"/>
              <a:t>IRR on Senior versus Junior Debt with Different Capital Structures</a:t>
            </a:r>
          </a:p>
        </p:txBody>
      </p:sp>
      <p:sp>
        <p:nvSpPr>
          <p:cNvPr id="82947" name="Rectangle 10"/>
          <p:cNvSpPr>
            <a:spLocks noGrp="1" noChangeArrowheads="1"/>
          </p:cNvSpPr>
          <p:nvPr>
            <p:ph type="body" sz="half" idx="1"/>
          </p:nvPr>
        </p:nvSpPr>
        <p:spPr>
          <a:xfrm>
            <a:off x="762000" y="1524000"/>
            <a:ext cx="3848100" cy="3962400"/>
          </a:xfrm>
        </p:spPr>
        <p:txBody>
          <a:bodyPr/>
          <a:lstStyle/>
          <a:p>
            <a:r>
              <a:rPr lang="en-US" sz="1600" smtClean="0"/>
              <a:t>More Senior Debt</a:t>
            </a:r>
          </a:p>
        </p:txBody>
      </p:sp>
      <p:sp>
        <p:nvSpPr>
          <p:cNvPr id="82948" name="Rectangle 11"/>
          <p:cNvSpPr>
            <a:spLocks noChangeArrowheads="1"/>
          </p:cNvSpPr>
          <p:nvPr/>
        </p:nvSpPr>
        <p:spPr bwMode="auto">
          <a:xfrm>
            <a:off x="4876800" y="1600200"/>
            <a:ext cx="3848100" cy="3657600"/>
          </a:xfrm>
          <a:prstGeom prst="rect">
            <a:avLst/>
          </a:prstGeom>
          <a:noFill/>
          <a:ln w="9525">
            <a:noFill/>
            <a:miter lim="800000"/>
            <a:headEnd/>
            <a:tailEnd/>
          </a:ln>
        </p:spPr>
        <p:txBody>
          <a:bodyPr lIns="92075" tIns="46038" rIns="92075" bIns="46038"/>
          <a:lstStyle/>
          <a:p>
            <a:pPr marL="231775" indent="-231775" algn="l">
              <a:spcBef>
                <a:spcPct val="20000"/>
              </a:spcBef>
              <a:spcAft>
                <a:spcPct val="50000"/>
              </a:spcAft>
              <a:buFontTx/>
              <a:buChar char="•"/>
            </a:pPr>
            <a:r>
              <a:rPr lang="en-US" sz="1600"/>
              <a:t>More Subordinated Debt</a:t>
            </a:r>
          </a:p>
        </p:txBody>
      </p:sp>
      <p:pic>
        <p:nvPicPr>
          <p:cNvPr id="82949" name="Picture 13"/>
          <p:cNvPicPr>
            <a:picLocks noChangeAspect="1" noChangeArrowheads="1"/>
          </p:cNvPicPr>
          <p:nvPr/>
        </p:nvPicPr>
        <p:blipFill>
          <a:blip r:embed="rId2" cstate="print"/>
          <a:srcRect/>
          <a:stretch>
            <a:fillRect/>
          </a:stretch>
        </p:blipFill>
        <p:spPr bwMode="auto">
          <a:xfrm>
            <a:off x="533400" y="2362200"/>
            <a:ext cx="3886200" cy="2825750"/>
          </a:xfrm>
          <a:prstGeom prst="rect">
            <a:avLst/>
          </a:prstGeom>
          <a:noFill/>
          <a:ln w="12700">
            <a:noFill/>
            <a:miter lim="800000"/>
            <a:headEnd type="none" w="sm" len="sm"/>
            <a:tailEnd type="none" w="sm" len="sm"/>
          </a:ln>
        </p:spPr>
      </p:pic>
      <p:pic>
        <p:nvPicPr>
          <p:cNvPr id="82950" name="Picture 20"/>
          <p:cNvPicPr>
            <a:picLocks noChangeAspect="1" noChangeArrowheads="1"/>
          </p:cNvPicPr>
          <p:nvPr/>
        </p:nvPicPr>
        <p:blipFill>
          <a:blip r:embed="rId3" cstate="print"/>
          <a:srcRect/>
          <a:stretch>
            <a:fillRect/>
          </a:stretch>
        </p:blipFill>
        <p:spPr bwMode="auto">
          <a:xfrm>
            <a:off x="4724400" y="2286000"/>
            <a:ext cx="3962400" cy="287972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p:txBody>
          <a:bodyPr/>
          <a:lstStyle/>
          <a:p>
            <a:r>
              <a:rPr lang="en-US" smtClean="0"/>
              <a:t>Income Taxes in Financial Models</a:t>
            </a:r>
          </a:p>
        </p:txBody>
      </p:sp>
    </p:spTree>
  </p:cSld>
  <p:clrMapOvr>
    <a:masterClrMapping/>
  </p:clrMapOvr>
  <p:transition>
    <p:zoom/>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mtClean="0"/>
              <a:t>Net Operating Loss</a:t>
            </a:r>
          </a:p>
        </p:txBody>
      </p:sp>
      <p:sp>
        <p:nvSpPr>
          <p:cNvPr id="89091" name="Rectangle 3"/>
          <p:cNvSpPr>
            <a:spLocks noGrp="1" noChangeArrowheads="1"/>
          </p:cNvSpPr>
          <p:nvPr>
            <p:ph type="body" idx="1"/>
          </p:nvPr>
        </p:nvSpPr>
        <p:spPr/>
        <p:txBody>
          <a:bodyPr/>
          <a:lstStyle/>
          <a:p>
            <a:r>
              <a:rPr lang="en-US" sz="1600" smtClean="0"/>
              <a:t>Net operating loss should be part of a reasonably sophisticated model.</a:t>
            </a:r>
          </a:p>
          <a:p>
            <a:r>
              <a:rPr lang="en-US" sz="1600" smtClean="0"/>
              <a:t>If earnings before tax is less than zero and a simple if statement is used, future years do not get credit for the earlier negative taxable income.  Therefore, not including NOL will tend to understate value.</a:t>
            </a:r>
          </a:p>
          <a:p>
            <a:r>
              <a:rPr lang="en-US" sz="1600" smtClean="0"/>
              <a:t>To model the Net Operating Loss:</a:t>
            </a:r>
          </a:p>
          <a:p>
            <a:pPr lvl="1"/>
            <a:r>
              <a:rPr lang="en-US" sz="1600" smtClean="0"/>
              <a:t>First compute taxes without the NOL which allows negative taxes</a:t>
            </a:r>
          </a:p>
          <a:p>
            <a:pPr lvl="1"/>
            <a:r>
              <a:rPr lang="en-US" sz="1600" smtClean="0"/>
              <a:t>Create a cork-screw that keeps track of the beginning balance and the additions and subtractions to the NOL</a:t>
            </a:r>
          </a:p>
          <a:p>
            <a:pPr lvl="1"/>
            <a:r>
              <a:rPr lang="en-US" sz="1600" smtClean="0"/>
              <a:t>The additions occur when there are negative taxes</a:t>
            </a:r>
          </a:p>
          <a:p>
            <a:pPr lvl="1"/>
            <a:r>
              <a:rPr lang="en-US" sz="1600" smtClean="0"/>
              <a:t>The subtractions occur when there is positive tax and a balance in the beginning NOL</a:t>
            </a:r>
          </a:p>
          <a:p>
            <a:pPr lvl="1"/>
            <a:r>
              <a:rPr lang="en-US" sz="1600" smtClean="0"/>
              <a:t>The taxes paid are the taxes without NOL plus the inputs to the NOL minus the withdrawals from the NOL.</a:t>
            </a:r>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NOL Example</a:t>
            </a:r>
          </a:p>
        </p:txBody>
      </p:sp>
      <p:sp>
        <p:nvSpPr>
          <p:cNvPr id="90115" name="Rectangle 3"/>
          <p:cNvSpPr>
            <a:spLocks noGrp="1" noChangeArrowheads="1"/>
          </p:cNvSpPr>
          <p:nvPr>
            <p:ph type="body" idx="1"/>
          </p:nvPr>
        </p:nvSpPr>
        <p:spPr/>
        <p:txBody>
          <a:bodyPr/>
          <a:lstStyle/>
          <a:p>
            <a:r>
              <a:rPr lang="en-US" smtClean="0"/>
              <a:t>The following example illustrates modelling of an NOL</a:t>
            </a:r>
          </a:p>
          <a:p>
            <a:pPr lvl="1"/>
            <a:r>
              <a:rPr lang="en-US" smtClean="0"/>
              <a:t>To model the NOL use the following:</a:t>
            </a:r>
          </a:p>
          <a:p>
            <a:pPr lvl="2"/>
            <a:r>
              <a:rPr lang="en-US" smtClean="0"/>
              <a:t>An if statement the adds to the NOL when the taxes before NOL are positive</a:t>
            </a:r>
          </a:p>
          <a:p>
            <a:pPr lvl="2"/>
            <a:r>
              <a:rPr lang="en-US" smtClean="0"/>
              <a:t>An if statement together with a minimum statement to withdraw from the NOL balance.</a:t>
            </a:r>
          </a:p>
          <a:p>
            <a:pPr lvl="2"/>
            <a:endParaRPr lang="en-US" smtClean="0"/>
          </a:p>
        </p:txBody>
      </p:sp>
      <p:pic>
        <p:nvPicPr>
          <p:cNvPr id="90116" name="Picture 4"/>
          <p:cNvPicPr>
            <a:picLocks noChangeAspect="1" noChangeArrowheads="1"/>
          </p:cNvPicPr>
          <p:nvPr/>
        </p:nvPicPr>
        <p:blipFill>
          <a:blip r:embed="rId2" cstate="print"/>
          <a:srcRect/>
          <a:stretch>
            <a:fillRect/>
          </a:stretch>
        </p:blipFill>
        <p:spPr bwMode="auto">
          <a:xfrm>
            <a:off x="1524000" y="3733800"/>
            <a:ext cx="6191250" cy="211455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Expiration of NOL</a:t>
            </a:r>
          </a:p>
        </p:txBody>
      </p:sp>
      <p:sp>
        <p:nvSpPr>
          <p:cNvPr id="91139" name="Rectangle 3"/>
          <p:cNvSpPr>
            <a:spLocks noGrp="1" noChangeArrowheads="1"/>
          </p:cNvSpPr>
          <p:nvPr>
            <p:ph type="body" idx="1"/>
          </p:nvPr>
        </p:nvSpPr>
        <p:spPr/>
        <p:txBody>
          <a:bodyPr/>
          <a:lstStyle/>
          <a:p>
            <a:r>
              <a:rPr lang="en-US" smtClean="0"/>
              <a:t>Generally, the NOL expires after a period of years (in the US this is now a 30 year period).</a:t>
            </a:r>
          </a:p>
          <a:p>
            <a:r>
              <a:rPr lang="en-US" smtClean="0"/>
              <a:t>To model expiration of the NOL, all you have to do is add another line in the NOL corkscrew:</a:t>
            </a:r>
          </a:p>
          <a:p>
            <a:pPr lvl="1"/>
            <a:r>
              <a:rPr lang="en-US" smtClean="0"/>
              <a:t>Add a line for reductions due to loss of NOL</a:t>
            </a:r>
          </a:p>
          <a:p>
            <a:pPr lvl="1"/>
            <a:r>
              <a:rPr lang="en-US" smtClean="0"/>
              <a:t>Use the offset command to model expirations – the offset command with a negative parameter for the column can look back</a:t>
            </a:r>
          </a:p>
          <a:p>
            <a:pPr lvl="1"/>
            <a:r>
              <a:rPr lang="en-US" smtClean="0"/>
              <a:t>The formula only applies after the period of the NOL</a:t>
            </a:r>
          </a:p>
          <a:p>
            <a:pPr lvl="2"/>
            <a:r>
              <a:rPr lang="en-US" smtClean="0"/>
              <a:t>For example in the case of the US, this would be only after year 6 in the model unless you have data on existing NOL’s and how they arose.</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Expiration of NOL</a:t>
            </a:r>
          </a:p>
        </p:txBody>
      </p:sp>
      <p:sp>
        <p:nvSpPr>
          <p:cNvPr id="92163" name="Rectangle 3"/>
          <p:cNvSpPr>
            <a:spLocks noGrp="1" noChangeArrowheads="1"/>
          </p:cNvSpPr>
          <p:nvPr>
            <p:ph type="body" idx="1"/>
          </p:nvPr>
        </p:nvSpPr>
        <p:spPr/>
        <p:txBody>
          <a:bodyPr/>
          <a:lstStyle/>
          <a:p>
            <a:r>
              <a:rPr lang="en-US" smtClean="0"/>
              <a:t>The following example illustrates programming of the NOL with expiration after a certain length of time. </a:t>
            </a:r>
          </a:p>
          <a:p>
            <a:r>
              <a:rPr lang="en-US" smtClean="0"/>
              <a:t>The two examples shows how expiration of the NOL can reduce its benefit if there is volatility in earnings:</a:t>
            </a:r>
          </a:p>
          <a:p>
            <a:endParaRPr lang="en-US" smtClean="0"/>
          </a:p>
        </p:txBody>
      </p:sp>
      <p:pic>
        <p:nvPicPr>
          <p:cNvPr id="92164" name="Picture 4"/>
          <p:cNvPicPr>
            <a:picLocks noChangeAspect="1" noChangeArrowheads="1"/>
          </p:cNvPicPr>
          <p:nvPr/>
        </p:nvPicPr>
        <p:blipFill>
          <a:blip r:embed="rId2" cstate="print"/>
          <a:srcRect/>
          <a:stretch>
            <a:fillRect/>
          </a:stretch>
        </p:blipFill>
        <p:spPr bwMode="auto">
          <a:xfrm>
            <a:off x="1600200" y="2895600"/>
            <a:ext cx="5400675" cy="1573213"/>
          </a:xfrm>
          <a:prstGeom prst="rect">
            <a:avLst/>
          </a:prstGeom>
          <a:noFill/>
          <a:ln w="12700">
            <a:noFill/>
            <a:miter lim="800000"/>
            <a:headEnd type="none" w="sm" len="sm"/>
            <a:tailEnd type="none" w="sm" len="sm"/>
          </a:ln>
        </p:spPr>
      </p:pic>
      <p:pic>
        <p:nvPicPr>
          <p:cNvPr id="92165" name="Picture 5"/>
          <p:cNvPicPr>
            <a:picLocks noChangeAspect="1" noChangeArrowheads="1"/>
          </p:cNvPicPr>
          <p:nvPr/>
        </p:nvPicPr>
        <p:blipFill>
          <a:blip r:embed="rId3" cstate="print"/>
          <a:srcRect/>
          <a:stretch>
            <a:fillRect/>
          </a:stretch>
        </p:blipFill>
        <p:spPr bwMode="auto">
          <a:xfrm>
            <a:off x="1600200" y="4648200"/>
            <a:ext cx="5410200" cy="1576388"/>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Deferred Tax</a:t>
            </a:r>
          </a:p>
        </p:txBody>
      </p:sp>
      <p:sp>
        <p:nvSpPr>
          <p:cNvPr id="93187" name="Rectangle 3"/>
          <p:cNvSpPr>
            <a:spLocks noGrp="1" noChangeArrowheads="1"/>
          </p:cNvSpPr>
          <p:nvPr>
            <p:ph type="body" idx="1"/>
          </p:nvPr>
        </p:nvSpPr>
        <p:spPr/>
        <p:txBody>
          <a:bodyPr/>
          <a:lstStyle/>
          <a:p>
            <a:r>
              <a:rPr lang="en-US" smtClean="0"/>
              <a:t>Use the following step by step process</a:t>
            </a:r>
          </a:p>
          <a:p>
            <a:pPr lvl="1"/>
            <a:r>
              <a:rPr lang="en-US" smtClean="0"/>
              <a:t>Find information on the basis for deferred taxes from the financial statements and concentrate on the deferred tax arising from depreciation and from NOL</a:t>
            </a:r>
          </a:p>
          <a:p>
            <a:pPr lvl="1"/>
            <a:r>
              <a:rPr lang="en-US" smtClean="0"/>
              <a:t>Derive the tax depreciation from existing plant</a:t>
            </a:r>
          </a:p>
          <a:p>
            <a:pPr lvl="1"/>
            <a:r>
              <a:rPr lang="en-US" smtClean="0"/>
              <a:t>Compute the tax depreciation on new plant from a vintage analysis (shown below)</a:t>
            </a:r>
          </a:p>
          <a:p>
            <a:pPr lvl="1"/>
            <a:r>
              <a:rPr lang="en-US" smtClean="0"/>
              <a:t>Create a separate tax calculation after the income statement that accounts for tax depreciation and NOL</a:t>
            </a:r>
          </a:p>
          <a:p>
            <a:pPr lvl="1"/>
            <a:r>
              <a:rPr lang="en-US" smtClean="0"/>
              <a:t>Compute the deferred taxes and accumulated deferred taxes from the difference between book and tax</a:t>
            </a:r>
          </a:p>
        </p:txBody>
      </p:sp>
    </p:spTree>
  </p:cSld>
  <p:clrMapOvr>
    <a:masterClrMapping/>
  </p:clrMapOvr>
  <p:transition>
    <p:zoom/>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t>Step-up in Tax Basis Computed by Investment Bank</a:t>
            </a:r>
          </a:p>
        </p:txBody>
      </p:sp>
      <p:sp>
        <p:nvSpPr>
          <p:cNvPr id="94211" name="Rectangle 3"/>
          <p:cNvSpPr>
            <a:spLocks noGrp="1" noChangeArrowheads="1"/>
          </p:cNvSpPr>
          <p:nvPr>
            <p:ph type="body" idx="1"/>
          </p:nvPr>
        </p:nvSpPr>
        <p:spPr>
          <a:xfrm>
            <a:off x="762000" y="1524000"/>
            <a:ext cx="2438400" cy="4038600"/>
          </a:xfrm>
        </p:spPr>
        <p:txBody>
          <a:bodyPr/>
          <a:lstStyle/>
          <a:p>
            <a:r>
              <a:rPr lang="en-US" sz="1600" smtClean="0"/>
              <a:t>In an asset purchase rather than a stock purchase, there is a write-up of tax basis</a:t>
            </a:r>
          </a:p>
          <a:p>
            <a:r>
              <a:rPr lang="en-US" sz="1600" smtClean="0"/>
              <a:t>Compute the new tax basis from purchase price</a:t>
            </a:r>
          </a:p>
          <a:p>
            <a:r>
              <a:rPr lang="en-US" sz="1600" smtClean="0"/>
              <a:t>Subtract the new tax basis from the new tax basis</a:t>
            </a:r>
          </a:p>
          <a:p>
            <a:r>
              <a:rPr lang="en-US" sz="1600" smtClean="0"/>
              <a:t>Spread the tax basis over years</a:t>
            </a:r>
          </a:p>
          <a:p>
            <a:endParaRPr lang="en-US" sz="1600" smtClean="0"/>
          </a:p>
        </p:txBody>
      </p:sp>
      <p:pic>
        <p:nvPicPr>
          <p:cNvPr id="94212" name="Picture 4"/>
          <p:cNvPicPr>
            <a:picLocks noChangeAspect="1" noChangeArrowheads="1"/>
          </p:cNvPicPr>
          <p:nvPr/>
        </p:nvPicPr>
        <p:blipFill>
          <a:blip r:embed="rId2" cstate="print"/>
          <a:srcRect/>
          <a:stretch>
            <a:fillRect/>
          </a:stretch>
        </p:blipFill>
        <p:spPr bwMode="auto">
          <a:xfrm>
            <a:off x="3505200" y="2146300"/>
            <a:ext cx="5057775" cy="3503613"/>
          </a:xfrm>
          <a:prstGeom prst="rect">
            <a:avLst/>
          </a:prstGeom>
          <a:noFill/>
          <a:ln w="12700">
            <a:noFill/>
            <a:miter lim="800000"/>
            <a:headEnd type="none" w="sm" len="sm"/>
            <a:tailEnd type="none" w="sm" len="sm"/>
          </a:ln>
        </p:spPr>
      </p:pic>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Danger of Believing too Much in Models</a:t>
            </a:r>
          </a:p>
        </p:txBody>
      </p:sp>
      <p:sp>
        <p:nvSpPr>
          <p:cNvPr id="11267" name="Rectangle 3"/>
          <p:cNvSpPr>
            <a:spLocks noGrp="1" noChangeArrowheads="1"/>
          </p:cNvSpPr>
          <p:nvPr>
            <p:ph type="body" idx="1"/>
          </p:nvPr>
        </p:nvSpPr>
        <p:spPr/>
        <p:txBody>
          <a:bodyPr/>
          <a:lstStyle/>
          <a:p>
            <a:pPr marL="406400" indent="-406400">
              <a:lnSpc>
                <a:spcPct val="90000"/>
              </a:lnSpc>
            </a:pPr>
            <a:r>
              <a:rPr lang="en-US" sz="1600" smtClean="0"/>
              <a:t>Alan Greenspan, Financial Times.  </a:t>
            </a:r>
          </a:p>
          <a:p>
            <a:pPr marL="635000" lvl="1" indent="165100">
              <a:lnSpc>
                <a:spcPct val="90000"/>
              </a:lnSpc>
            </a:pPr>
            <a:r>
              <a:rPr lang="en-US" sz="1600" smtClean="0"/>
              <a:t>“The essential problem is that our models – both risk models and econometric models – as complex as they have become – are still too simple to capture the full array of governing variables that drive global economic reality.  A model, of necessity, is an abstraction from the full detail of the real world.”</a:t>
            </a:r>
          </a:p>
          <a:p>
            <a:pPr marL="406400" indent="-406400">
              <a:lnSpc>
                <a:spcPct val="90000"/>
              </a:lnSpc>
            </a:pPr>
            <a:r>
              <a:rPr lang="en-US" sz="1600" smtClean="0"/>
              <a:t>Nicholas Taleb:</a:t>
            </a:r>
          </a:p>
          <a:p>
            <a:pPr marL="635000" lvl="1" indent="165100">
              <a:lnSpc>
                <a:spcPct val="90000"/>
              </a:lnSpc>
            </a:pPr>
            <a:r>
              <a:rPr lang="en-US" sz="1600" smtClean="0"/>
              <a:t>In the not too distant past, say the pre-computer days, projections remained vague and qualitative, one had to make a mental effort to keep track of them, and it was a strain to push scenarios into the future.  It took pencils, erasers, reams of paper, and huge wastebaskets to engage in the activity.  The activity of projecting, in short, was effortful, undesirable, and marred with self doubt.</a:t>
            </a:r>
          </a:p>
          <a:p>
            <a:pPr marL="635000" lvl="1" indent="165100">
              <a:lnSpc>
                <a:spcPct val="90000"/>
              </a:lnSpc>
            </a:pPr>
            <a:r>
              <a:rPr lang="en-US" sz="1600" smtClean="0"/>
              <a:t>But things changed with the intrusion of the spreadsheet.  When you put an Excel spreadsheet into computer literate hands, you get projections effortlessly extending ad infinitum.  We have become excessively bureaucratic planners thanks to these potent computer programs given to those who are incapable of handling their knowledge.</a:t>
            </a:r>
          </a:p>
        </p:txBody>
      </p:sp>
    </p:spTree>
  </p:cSld>
  <p:clrMapOvr>
    <a:masterClrMapping/>
  </p:clrMapOvr>
  <p:transition>
    <p:zo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4"/>
          <p:cNvSpPr>
            <a:spLocks noGrp="1" noChangeArrowheads="1"/>
          </p:cNvSpPr>
          <p:nvPr>
            <p:ph type="ctrTitle"/>
          </p:nvPr>
        </p:nvSpPr>
        <p:spPr>
          <a:xfrm>
            <a:off x="609600" y="4876800"/>
            <a:ext cx="7696200" cy="1066800"/>
          </a:xfrm>
        </p:spPr>
        <p:txBody>
          <a:bodyPr/>
          <a:lstStyle/>
          <a:p>
            <a:r>
              <a:rPr lang="en-US" smtClean="0"/>
              <a:t>Modeling of Financial Statements</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Set-up of Financial Section of Corporate Model</a:t>
            </a:r>
          </a:p>
        </p:txBody>
      </p:sp>
      <p:sp>
        <p:nvSpPr>
          <p:cNvPr id="96259" name="Rectangle 3"/>
          <p:cNvSpPr>
            <a:spLocks noGrp="1" noChangeArrowheads="1"/>
          </p:cNvSpPr>
          <p:nvPr>
            <p:ph type="body" idx="1"/>
          </p:nvPr>
        </p:nvSpPr>
        <p:spPr/>
        <p:txBody>
          <a:bodyPr/>
          <a:lstStyle/>
          <a:p>
            <a:pPr marL="342900" indent="-342900"/>
            <a:r>
              <a:rPr lang="en-US" smtClean="0"/>
              <a:t>Keep the revenue, expense, working capital and depreciation analysis separate from the model mechanics.</a:t>
            </a:r>
          </a:p>
          <a:p>
            <a:pPr marL="342900" indent="-342900"/>
            <a:r>
              <a:rPr lang="en-US" smtClean="0"/>
              <a:t>Make the model mechanics sufficiently complex to handle most situations (deferred items, goodwill, deferred taxes).</a:t>
            </a:r>
          </a:p>
          <a:p>
            <a:pPr marL="342900" indent="-342900"/>
            <a:r>
              <a:rPr lang="en-US" smtClean="0"/>
              <a:t>Begin with base year balance sheet</a:t>
            </a:r>
          </a:p>
          <a:p>
            <a:pPr marL="342900" indent="-342900"/>
            <a:r>
              <a:rPr lang="en-US" smtClean="0"/>
              <a:t>Incorporate historic financial statements and historic operating analysis</a:t>
            </a:r>
          </a:p>
          <a:p>
            <a:pPr marL="342900" indent="-342900"/>
            <a:r>
              <a:rPr lang="en-US" smtClean="0"/>
              <a:t>Include separate analysis of debt issues</a:t>
            </a:r>
          </a:p>
          <a:p>
            <a:pPr marL="342900" indent="-342900"/>
            <a:r>
              <a:rPr lang="en-US" smtClean="0"/>
              <a:t>Keep track of shares and allow new debt and equity issues</a:t>
            </a:r>
          </a:p>
          <a:p>
            <a:pPr marL="342900" indent="-342900"/>
            <a:r>
              <a:rPr lang="en-US" smtClean="0"/>
              <a:t>Project income statement, cash flow and then balance sheet</a:t>
            </a:r>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mtClean="0"/>
              <a:t>Cash Flow Waterfall in Project Finance Model</a:t>
            </a:r>
          </a:p>
        </p:txBody>
      </p:sp>
      <p:pic>
        <p:nvPicPr>
          <p:cNvPr id="97283" name="Picture 3"/>
          <p:cNvPicPr>
            <a:picLocks noChangeAspect="1" noChangeArrowheads="1"/>
          </p:cNvPicPr>
          <p:nvPr>
            <p:ph type="body" idx="1"/>
          </p:nvPr>
        </p:nvPicPr>
        <p:blipFill>
          <a:blip r:embed="rId2" cstate="print"/>
          <a:srcRect/>
          <a:stretch>
            <a:fillRect/>
          </a:stretch>
        </p:blipFill>
        <p:spPr>
          <a:xfrm>
            <a:off x="1011238" y="1524000"/>
            <a:ext cx="7350125" cy="4572000"/>
          </a:xfrm>
          <a:noFill/>
        </p:spPr>
      </p:pic>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t>Cash Flow Mechanics</a:t>
            </a:r>
          </a:p>
        </p:txBody>
      </p:sp>
      <p:sp>
        <p:nvSpPr>
          <p:cNvPr id="98307" name="Rectangle 4"/>
          <p:cNvSpPr>
            <a:spLocks noGrp="1" noChangeArrowheads="1"/>
          </p:cNvSpPr>
          <p:nvPr>
            <p:ph type="body" idx="1"/>
          </p:nvPr>
        </p:nvSpPr>
        <p:spPr/>
        <p:txBody>
          <a:bodyPr/>
          <a:lstStyle/>
          <a:p>
            <a:pPr>
              <a:lnSpc>
                <a:spcPct val="80000"/>
              </a:lnSpc>
            </a:pPr>
            <a:r>
              <a:rPr lang="en-US" sz="1400" smtClean="0"/>
              <a:t>Operating Cash</a:t>
            </a:r>
          </a:p>
          <a:p>
            <a:pPr lvl="1">
              <a:lnSpc>
                <a:spcPct val="80000"/>
              </a:lnSpc>
            </a:pPr>
            <a:r>
              <a:rPr lang="en-US" sz="1400" smtClean="0"/>
              <a:t>Begin with Net Income and add back depreciation to derive operating cash.</a:t>
            </a:r>
          </a:p>
          <a:p>
            <a:pPr lvl="1">
              <a:lnSpc>
                <a:spcPct val="80000"/>
              </a:lnSpc>
            </a:pPr>
            <a:r>
              <a:rPr lang="en-US" sz="1400" smtClean="0"/>
              <a:t>Increases to working capital (A/R net of A/P) is a reduction in cash flow because revenues are on a billed rather than collected basis.</a:t>
            </a:r>
          </a:p>
          <a:p>
            <a:pPr>
              <a:lnSpc>
                <a:spcPct val="80000"/>
              </a:lnSpc>
            </a:pPr>
            <a:r>
              <a:rPr lang="en-US" sz="1400" smtClean="0"/>
              <a:t>Investments</a:t>
            </a:r>
          </a:p>
          <a:p>
            <a:pPr lvl="1">
              <a:lnSpc>
                <a:spcPct val="80000"/>
              </a:lnSpc>
            </a:pPr>
            <a:r>
              <a:rPr lang="en-US" sz="1400" smtClean="0"/>
              <a:t>Include pre-paid increases</a:t>
            </a:r>
          </a:p>
          <a:p>
            <a:pPr lvl="1">
              <a:lnSpc>
                <a:spcPct val="80000"/>
              </a:lnSpc>
            </a:pPr>
            <a:r>
              <a:rPr lang="en-US" sz="1400" smtClean="0"/>
              <a:t>Include increases or decreases in other investments</a:t>
            </a:r>
          </a:p>
          <a:p>
            <a:pPr lvl="1">
              <a:lnSpc>
                <a:spcPct val="80000"/>
              </a:lnSpc>
            </a:pPr>
            <a:r>
              <a:rPr lang="en-US" sz="1400" smtClean="0"/>
              <a:t>Possibly reductions id deferred debits</a:t>
            </a:r>
          </a:p>
          <a:p>
            <a:pPr>
              <a:lnSpc>
                <a:spcPct val="80000"/>
              </a:lnSpc>
            </a:pPr>
            <a:r>
              <a:rPr lang="en-US" sz="1400" smtClean="0"/>
              <a:t>Financing</a:t>
            </a:r>
          </a:p>
          <a:p>
            <a:pPr lvl="1">
              <a:lnSpc>
                <a:spcPct val="80000"/>
              </a:lnSpc>
            </a:pPr>
            <a:r>
              <a:rPr lang="en-US" sz="1400" smtClean="0"/>
              <a:t>Cash flow before financing (similar to free cash flow) is the number that must be financed. </a:t>
            </a:r>
          </a:p>
          <a:p>
            <a:pPr lvl="1">
              <a:lnSpc>
                <a:spcPct val="80000"/>
              </a:lnSpc>
            </a:pPr>
            <a:r>
              <a:rPr lang="en-US" sz="1400" smtClean="0"/>
              <a:t>Dividends should not be negative.</a:t>
            </a:r>
          </a:p>
          <a:p>
            <a:pPr lvl="1">
              <a:lnSpc>
                <a:spcPct val="80000"/>
              </a:lnSpc>
            </a:pPr>
            <a:r>
              <a:rPr lang="en-US" sz="1400" smtClean="0"/>
              <a:t>New Equity issues or debt issues are input</a:t>
            </a:r>
          </a:p>
          <a:p>
            <a:pPr>
              <a:lnSpc>
                <a:spcPct val="80000"/>
              </a:lnSpc>
            </a:pPr>
            <a:r>
              <a:rPr lang="en-US" sz="1400" smtClean="0"/>
              <a:t>Net Cash Flow</a:t>
            </a:r>
          </a:p>
          <a:p>
            <a:pPr lvl="1">
              <a:lnSpc>
                <a:spcPct val="80000"/>
              </a:lnSpc>
            </a:pPr>
            <a:r>
              <a:rPr lang="en-US" sz="1400" smtClean="0"/>
              <a:t>Could be change in short-term debt or cash</a:t>
            </a:r>
          </a:p>
        </p:txBody>
      </p:sp>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Computing Cash Flow for the Waterfall</a:t>
            </a:r>
          </a:p>
        </p:txBody>
      </p:sp>
      <p:sp>
        <p:nvSpPr>
          <p:cNvPr id="99331" name="Rectangle 3"/>
          <p:cNvSpPr>
            <a:spLocks noGrp="1" noChangeArrowheads="1"/>
          </p:cNvSpPr>
          <p:nvPr>
            <p:ph type="body" idx="1"/>
          </p:nvPr>
        </p:nvSpPr>
        <p:spPr/>
        <p:txBody>
          <a:bodyPr/>
          <a:lstStyle/>
          <a:p>
            <a:pPr marL="406400" indent="-406400">
              <a:lnSpc>
                <a:spcPct val="80000"/>
              </a:lnSpc>
            </a:pPr>
            <a:r>
              <a:rPr lang="en-US" sz="1600" smtClean="0"/>
              <a:t>To model priorities in a cash flow waterfall the first step is setting up a the cash flow statement in a model that reflects the actual ordering of cash flow:</a:t>
            </a:r>
          </a:p>
          <a:p>
            <a:pPr marL="977900" lvl="1" indent="-177800">
              <a:lnSpc>
                <a:spcPct val="80000"/>
              </a:lnSpc>
            </a:pPr>
            <a:r>
              <a:rPr lang="en-US" sz="1600" smtClean="0"/>
              <a:t>Begin with the cash flow after capital expenditures and after all new financing and acquisitions</a:t>
            </a:r>
          </a:p>
          <a:p>
            <a:pPr marL="977900" lvl="1" indent="-177800">
              <a:lnSpc>
                <a:spcPct val="80000"/>
              </a:lnSpc>
            </a:pPr>
            <a:r>
              <a:rPr lang="en-US" sz="1600" smtClean="0"/>
              <a:t>Add back interest expense that was deducted because the interest will be accounted for on an issue by issue basis</a:t>
            </a:r>
          </a:p>
          <a:p>
            <a:pPr marL="977900" lvl="1" indent="-177800">
              <a:lnSpc>
                <a:spcPct val="80000"/>
              </a:lnSpc>
            </a:pPr>
            <a:r>
              <a:rPr lang="en-US" sz="1600" smtClean="0"/>
              <a:t>Add the beginning balance of cash.  Even though it seems odd to add the cash balances, these cash balances are available to pay off debt.</a:t>
            </a:r>
          </a:p>
          <a:p>
            <a:pPr marL="977900" lvl="1" indent="-177800">
              <a:lnSpc>
                <a:spcPct val="80000"/>
              </a:lnSpc>
            </a:pPr>
            <a:r>
              <a:rPr lang="en-US" sz="1600" smtClean="0"/>
              <a:t>The sum of these items gives the cash flow for the waterfall as illustrated below.</a:t>
            </a:r>
          </a:p>
          <a:p>
            <a:pPr lvl="2" indent="-279400">
              <a:lnSpc>
                <a:spcPct val="80000"/>
              </a:lnSpc>
            </a:pPr>
            <a:r>
              <a:rPr lang="en-US" sz="1400" smtClean="0"/>
              <a:t>Cash Flow After Capital Expenditures</a:t>
            </a:r>
          </a:p>
          <a:p>
            <a:pPr lvl="3">
              <a:lnSpc>
                <a:spcPct val="80000"/>
              </a:lnSpc>
            </a:pPr>
            <a:r>
              <a:rPr lang="en-US" sz="1400" smtClean="0"/>
              <a:t>Add: New Debt Issues</a:t>
            </a:r>
          </a:p>
          <a:p>
            <a:pPr lvl="3">
              <a:lnSpc>
                <a:spcPct val="80000"/>
              </a:lnSpc>
            </a:pPr>
            <a:r>
              <a:rPr lang="en-US" sz="1400" smtClean="0"/>
              <a:t>Add: New Equity Issues</a:t>
            </a:r>
          </a:p>
          <a:p>
            <a:pPr lvl="2" indent="-279400">
              <a:lnSpc>
                <a:spcPct val="80000"/>
              </a:lnSpc>
            </a:pPr>
            <a:r>
              <a:rPr lang="en-US" sz="1400" smtClean="0"/>
              <a:t>Cash Flow before waterfall adjustments</a:t>
            </a:r>
          </a:p>
          <a:p>
            <a:pPr lvl="3">
              <a:lnSpc>
                <a:spcPct val="80000"/>
              </a:lnSpc>
            </a:pPr>
            <a:r>
              <a:rPr lang="en-US" sz="1400" smtClean="0"/>
              <a:t>Add: Total Interest Expense</a:t>
            </a:r>
          </a:p>
          <a:p>
            <a:pPr lvl="3">
              <a:lnSpc>
                <a:spcPct val="80000"/>
              </a:lnSpc>
            </a:pPr>
            <a:r>
              <a:rPr lang="en-US" sz="1400" smtClean="0"/>
              <a:t>Add: Beginning Cash Balance</a:t>
            </a:r>
          </a:p>
          <a:p>
            <a:pPr lvl="2" indent="-279400">
              <a:lnSpc>
                <a:spcPct val="80000"/>
              </a:lnSpc>
            </a:pPr>
            <a:r>
              <a:rPr lang="en-US" sz="1400" smtClean="0"/>
              <a:t>Cash Flow for Waterfall</a:t>
            </a:r>
          </a:p>
        </p:txBody>
      </p:sp>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Cash Flow Waterfall</a:t>
            </a:r>
          </a:p>
        </p:txBody>
      </p:sp>
      <p:sp>
        <p:nvSpPr>
          <p:cNvPr id="100355" name="Rectangle 3"/>
          <p:cNvSpPr>
            <a:spLocks noGrp="1" noChangeArrowheads="1"/>
          </p:cNvSpPr>
          <p:nvPr>
            <p:ph type="body" idx="1"/>
          </p:nvPr>
        </p:nvSpPr>
        <p:spPr/>
        <p:txBody>
          <a:bodyPr/>
          <a:lstStyle/>
          <a:p>
            <a:pPr marL="406400" indent="-406400"/>
            <a:r>
              <a:rPr lang="en-US" smtClean="0"/>
              <a:t>Waterfall Issues</a:t>
            </a:r>
          </a:p>
          <a:p>
            <a:pPr marL="1028700" lvl="1" indent="-228600"/>
            <a:r>
              <a:rPr lang="en-US" smtClean="0"/>
              <a:t>Defaults and subsequent repayments of defaults before dividend distributions</a:t>
            </a:r>
          </a:p>
          <a:p>
            <a:pPr marL="1028700" lvl="1" indent="-228600"/>
            <a:r>
              <a:rPr lang="en-US" smtClean="0"/>
              <a:t>Model different priorities of debt</a:t>
            </a:r>
          </a:p>
          <a:p>
            <a:pPr marL="1028700" lvl="1" indent="-228600"/>
            <a:r>
              <a:rPr lang="en-US" smtClean="0"/>
              <a:t>Model cash flow trap mechanisms</a:t>
            </a:r>
          </a:p>
          <a:p>
            <a:pPr marL="1028700" lvl="1" indent="-228600"/>
            <a:r>
              <a:rPr lang="en-US" smtClean="0"/>
              <a:t>Evaluate Pre-payments from covenant violations</a:t>
            </a:r>
          </a:p>
          <a:p>
            <a:pPr marL="1028700" lvl="1" indent="-228600"/>
            <a:r>
              <a:rPr lang="en-US" smtClean="0"/>
              <a:t>Compute Debt service reserve injections and withdrawals</a:t>
            </a:r>
          </a:p>
          <a:p>
            <a:pPr marL="1028700" lvl="1" indent="-228600"/>
            <a:r>
              <a:rPr lang="en-US" smtClean="0"/>
              <a:t>Accumulation of debt service reserve after construction period</a:t>
            </a:r>
          </a:p>
        </p:txBody>
      </p:sp>
    </p:spTree>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t>Cash Flow Traps and Dividends</a:t>
            </a:r>
          </a:p>
        </p:txBody>
      </p:sp>
      <p:sp>
        <p:nvSpPr>
          <p:cNvPr id="101379" name="Rectangle 3"/>
          <p:cNvSpPr>
            <a:spLocks noGrp="1" noChangeArrowheads="1"/>
          </p:cNvSpPr>
          <p:nvPr>
            <p:ph type="body" idx="1"/>
          </p:nvPr>
        </p:nvSpPr>
        <p:spPr/>
        <p:txBody>
          <a:bodyPr/>
          <a:lstStyle/>
          <a:p>
            <a:r>
              <a:rPr lang="en-US" sz="1600" smtClean="0"/>
              <a:t>After junior debt is evaluated, traps on cash and distributions can be evaluated.</a:t>
            </a:r>
          </a:p>
          <a:p>
            <a:r>
              <a:rPr lang="en-US" sz="1600" smtClean="0"/>
              <a:t>You must subtract the cash balance that was added at the beginning of the waterfall</a:t>
            </a:r>
          </a:p>
          <a:p>
            <a:r>
              <a:rPr lang="en-US" sz="1600" smtClean="0"/>
              <a:t>Cash Traps can be evaluated at this point that prevent excess cash going dividends before debt is paid</a:t>
            </a:r>
          </a:p>
          <a:p>
            <a:pPr lvl="1"/>
            <a:r>
              <a:rPr lang="en-US" sz="1600" smtClean="0"/>
              <a:t>This step of the waterfall is illustrated below:</a:t>
            </a:r>
          </a:p>
          <a:p>
            <a:pPr lvl="2"/>
            <a:r>
              <a:rPr lang="en-US" sz="1400" smtClean="0"/>
              <a:t>Cash Flow after Junior Debt</a:t>
            </a:r>
          </a:p>
          <a:p>
            <a:pPr lvl="3"/>
            <a:r>
              <a:rPr lang="en-US" sz="1400" smtClean="0"/>
              <a:t>Add: Default on Junior Debt</a:t>
            </a:r>
          </a:p>
          <a:p>
            <a:pPr lvl="3"/>
            <a:r>
              <a:rPr lang="en-US" sz="1400" smtClean="0"/>
              <a:t>Less: Cash Balance Added Above</a:t>
            </a:r>
          </a:p>
          <a:p>
            <a:pPr lvl="2"/>
            <a:r>
              <a:rPr lang="en-US" sz="1400" smtClean="0"/>
              <a:t>Net Cash Flow</a:t>
            </a:r>
          </a:p>
          <a:p>
            <a:pPr lvl="3"/>
            <a:r>
              <a:rPr lang="en-US" sz="1400" smtClean="0"/>
              <a:t>Switch for Trapping Cash</a:t>
            </a:r>
          </a:p>
          <a:p>
            <a:pPr lvl="3"/>
            <a:r>
              <a:rPr lang="en-US" sz="1400" smtClean="0"/>
              <a:t>Less: Cash Trapped</a:t>
            </a:r>
          </a:p>
          <a:p>
            <a:pPr lvl="3"/>
            <a:r>
              <a:rPr lang="en-US" sz="1400" smtClean="0"/>
              <a:t>Add: Cash Withdrawn from Account</a:t>
            </a:r>
          </a:p>
          <a:p>
            <a:pPr lvl="2"/>
            <a:r>
              <a:rPr lang="en-US" sz="1400" smtClean="0"/>
              <a:t>Dividend Distributions</a:t>
            </a:r>
          </a:p>
        </p:txBody>
      </p:sp>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smtClean="0"/>
              <a:t>Cash Flow Priorities</a:t>
            </a:r>
          </a:p>
        </p:txBody>
      </p:sp>
      <p:sp>
        <p:nvSpPr>
          <p:cNvPr id="102403" name="Rectangle 3"/>
          <p:cNvSpPr>
            <a:spLocks noGrp="1" noChangeArrowheads="1"/>
          </p:cNvSpPr>
          <p:nvPr>
            <p:ph type="body" idx="1"/>
          </p:nvPr>
        </p:nvSpPr>
        <p:spPr/>
        <p:txBody>
          <a:bodyPr/>
          <a:lstStyle/>
          <a:p>
            <a:pPr>
              <a:lnSpc>
                <a:spcPct val="80000"/>
              </a:lnSpc>
            </a:pPr>
            <a:r>
              <a:rPr lang="en-US" sz="1400" smtClean="0"/>
              <a:t>Once the cash flow for the waterfall is computed, you can compute the defaults on senior and junior debt.</a:t>
            </a:r>
          </a:p>
          <a:p>
            <a:pPr>
              <a:lnSpc>
                <a:spcPct val="80000"/>
              </a:lnSpc>
            </a:pPr>
            <a:r>
              <a:rPr lang="en-US" sz="1400" smtClean="0"/>
              <a:t>Subtract scheduled interest payments and maturities from the cash flow for waterfall</a:t>
            </a:r>
          </a:p>
          <a:p>
            <a:pPr>
              <a:lnSpc>
                <a:spcPct val="80000"/>
              </a:lnSpc>
            </a:pPr>
            <a:r>
              <a:rPr lang="en-US" sz="1400" smtClean="0"/>
              <a:t>Also subtract attempts to re-pay earlier defaults</a:t>
            </a:r>
          </a:p>
          <a:p>
            <a:pPr>
              <a:lnSpc>
                <a:spcPct val="80000"/>
              </a:lnSpc>
            </a:pPr>
            <a:r>
              <a:rPr lang="en-US" sz="1400" smtClean="0"/>
              <a:t>The difference is cash flow after senior debt that determines default – defaults are the driven by an if statement driven by whether there is negative cash flow.</a:t>
            </a:r>
          </a:p>
          <a:p>
            <a:pPr>
              <a:lnSpc>
                <a:spcPct val="80000"/>
              </a:lnSpc>
            </a:pPr>
            <a:r>
              <a:rPr lang="en-US" sz="1400" smtClean="0"/>
              <a:t>Any defaults are added to cash flow to determine the cash flow to junior debt</a:t>
            </a:r>
          </a:p>
          <a:p>
            <a:pPr lvl="1">
              <a:lnSpc>
                <a:spcPct val="80000"/>
              </a:lnSpc>
            </a:pPr>
            <a:r>
              <a:rPr lang="en-US" sz="1400" smtClean="0"/>
              <a:t>This step of the waterfall is illustrated below:</a:t>
            </a:r>
          </a:p>
          <a:p>
            <a:pPr lvl="2">
              <a:lnSpc>
                <a:spcPct val="80000"/>
              </a:lnSpc>
            </a:pPr>
            <a:r>
              <a:rPr lang="en-US" sz="1200" smtClean="0"/>
              <a:t>Cash Flow for Waterfall</a:t>
            </a:r>
          </a:p>
          <a:p>
            <a:pPr lvl="3">
              <a:lnSpc>
                <a:spcPct val="80000"/>
              </a:lnSpc>
            </a:pPr>
            <a:r>
              <a:rPr lang="en-US" sz="1200" smtClean="0"/>
              <a:t>Less: Scheduled Repayment</a:t>
            </a:r>
          </a:p>
          <a:p>
            <a:pPr lvl="3">
              <a:lnSpc>
                <a:spcPct val="80000"/>
              </a:lnSpc>
            </a:pPr>
            <a:r>
              <a:rPr lang="en-US" sz="1200" smtClean="0"/>
              <a:t>Less: Interest on Senior</a:t>
            </a:r>
          </a:p>
          <a:p>
            <a:pPr lvl="3">
              <a:lnSpc>
                <a:spcPct val="80000"/>
              </a:lnSpc>
            </a:pPr>
            <a:r>
              <a:rPr lang="en-US" sz="1200" smtClean="0"/>
              <a:t>Less: Repayment of earlier defaults</a:t>
            </a:r>
          </a:p>
          <a:p>
            <a:pPr lvl="2">
              <a:lnSpc>
                <a:spcPct val="80000"/>
              </a:lnSpc>
            </a:pPr>
            <a:r>
              <a:rPr lang="en-US" sz="1200" smtClean="0"/>
              <a:t>Cash Flow after Senior Debt</a:t>
            </a:r>
          </a:p>
          <a:p>
            <a:pPr lvl="3">
              <a:lnSpc>
                <a:spcPct val="80000"/>
              </a:lnSpc>
            </a:pPr>
            <a:r>
              <a:rPr lang="en-US" sz="1200" smtClean="0"/>
              <a:t>Add: Default on Senior Debt</a:t>
            </a:r>
          </a:p>
          <a:p>
            <a:pPr lvl="2">
              <a:lnSpc>
                <a:spcPct val="80000"/>
              </a:lnSpc>
            </a:pPr>
            <a:r>
              <a:rPr lang="en-US" sz="1200" smtClean="0"/>
              <a:t>Cash Flow to Junior Debt</a:t>
            </a:r>
          </a:p>
          <a:p>
            <a:pPr lvl="3">
              <a:lnSpc>
                <a:spcPct val="80000"/>
              </a:lnSpc>
            </a:pPr>
            <a:r>
              <a:rPr lang="en-US" sz="1200" smtClean="0"/>
              <a:t>Less: Scheduled Repayment</a:t>
            </a:r>
          </a:p>
          <a:p>
            <a:pPr lvl="3">
              <a:lnSpc>
                <a:spcPct val="80000"/>
              </a:lnSpc>
            </a:pPr>
            <a:r>
              <a:rPr lang="en-US" sz="1200" smtClean="0"/>
              <a:t>Less: Interest on Junior</a:t>
            </a:r>
          </a:p>
          <a:p>
            <a:pPr lvl="3">
              <a:lnSpc>
                <a:spcPct val="80000"/>
              </a:lnSpc>
            </a:pPr>
            <a:r>
              <a:rPr lang="en-US" sz="1200" smtClean="0"/>
              <a:t>Less: Repayment of earlier default</a:t>
            </a:r>
          </a:p>
        </p:txBody>
      </p:sp>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ctrTitle"/>
          </p:nvPr>
        </p:nvSpPr>
        <p:spPr>
          <a:xfrm>
            <a:off x="762000" y="4495800"/>
            <a:ext cx="7772400" cy="1143000"/>
          </a:xfrm>
        </p:spPr>
        <p:txBody>
          <a:bodyPr/>
          <a:lstStyle/>
          <a:p>
            <a:r>
              <a:rPr lang="en-US" sz="2400" smtClean="0"/>
              <a:t>Temporary Securities and Overdraft Analysis</a:t>
            </a:r>
          </a:p>
        </p:txBody>
      </p:sp>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z="1800" smtClean="0"/>
              <a:t>Set-Up of Corporate Model - Accumulated Cash and Notes Payable</a:t>
            </a:r>
          </a:p>
        </p:txBody>
      </p:sp>
      <p:sp>
        <p:nvSpPr>
          <p:cNvPr id="104451" name="Rectangle 4"/>
          <p:cNvSpPr>
            <a:spLocks noGrp="1" noChangeArrowheads="1"/>
          </p:cNvSpPr>
          <p:nvPr>
            <p:ph type="body" idx="1"/>
          </p:nvPr>
        </p:nvSpPr>
        <p:spPr/>
        <p:txBody>
          <a:bodyPr/>
          <a:lstStyle/>
          <a:p>
            <a:pPr>
              <a:lnSpc>
                <a:spcPct val="90000"/>
              </a:lnSpc>
            </a:pPr>
            <a:r>
              <a:rPr lang="en-US" smtClean="0"/>
              <a:t>Accumulate balance of cash flow statement in a separate section – cash includes surplus cash balances less short term debt</a:t>
            </a:r>
          </a:p>
          <a:p>
            <a:pPr>
              <a:lnSpc>
                <a:spcPct val="90000"/>
              </a:lnSpc>
            </a:pPr>
            <a:r>
              <a:rPr lang="en-US" smtClean="0"/>
              <a:t>Use “If Test” or MIN function to evaluate whether negative balance is short-term debt (positive is temporary securities).   Here, could set up minimum cash balance</a:t>
            </a:r>
          </a:p>
          <a:p>
            <a:pPr>
              <a:lnSpc>
                <a:spcPct val="90000"/>
              </a:lnSpc>
            </a:pPr>
            <a:r>
              <a:rPr lang="en-US" smtClean="0"/>
              <a:t>Compute interest expense and interest income and add amounts to the income statement</a:t>
            </a:r>
          </a:p>
          <a:p>
            <a:pPr>
              <a:lnSpc>
                <a:spcPct val="90000"/>
              </a:lnSpc>
            </a:pPr>
            <a:r>
              <a:rPr lang="en-US" smtClean="0"/>
              <a:t>The computation of interest expense or interest income on average balances causes circularity problems</a:t>
            </a:r>
          </a:p>
          <a:p>
            <a:pPr lvl="1">
              <a:lnSpc>
                <a:spcPct val="90000"/>
              </a:lnSpc>
            </a:pPr>
            <a:r>
              <a:rPr lang="en-US" smtClean="0"/>
              <a:t>Interest expense depends on debt balance</a:t>
            </a:r>
          </a:p>
          <a:p>
            <a:pPr lvl="1">
              <a:lnSpc>
                <a:spcPct val="90000"/>
              </a:lnSpc>
            </a:pPr>
            <a:r>
              <a:rPr lang="en-US" smtClean="0"/>
              <a:t>Debt balance depends on cash flow</a:t>
            </a:r>
          </a:p>
          <a:p>
            <a:pPr lvl="1">
              <a:lnSpc>
                <a:spcPct val="90000"/>
              </a:lnSpc>
            </a:pPr>
            <a:r>
              <a:rPr lang="en-US" smtClean="0"/>
              <a:t>Cash flow depends on interest expense</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63608</TotalTime>
  <Words>9996</Words>
  <Application>Microsoft Office PowerPoint</Application>
  <PresentationFormat>On-screen Show (4:3)</PresentationFormat>
  <Paragraphs>1249</Paragraphs>
  <Slides>139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139</vt:i4>
      </vt:variant>
    </vt:vector>
  </HeadingPairs>
  <TitlesOfParts>
    <vt:vector size="144" baseType="lpstr">
      <vt:lpstr>Arial</vt:lpstr>
      <vt:lpstr>Wingdings</vt:lpstr>
      <vt:lpstr>Times New Roman</vt:lpstr>
      <vt:lpstr>SimSun</vt:lpstr>
      <vt:lpstr>CCP 1</vt:lpstr>
      <vt:lpstr>Financial Modeling</vt:lpstr>
      <vt:lpstr>Challenging/Complex Issues Arising in Corporate Models</vt:lpstr>
      <vt:lpstr>Valuation, Decision Making and Risk</vt:lpstr>
      <vt:lpstr>Teaching Objectives of Model Construction</vt:lpstr>
      <vt:lpstr>Financial Modelling Outline</vt:lpstr>
      <vt:lpstr>Model Objectives</vt:lpstr>
      <vt:lpstr>Measurement of Risk in Financial Models</vt:lpstr>
      <vt:lpstr>A Financial Model is a Statistical Tool</vt:lpstr>
      <vt:lpstr>Danger of Believing too Much in Models</vt:lpstr>
      <vt:lpstr>Financial Models</vt:lpstr>
      <vt:lpstr>Layout and Structure of Alternative Types of Financial Models  A good model allows decision makers to focus on appropriate risks and summarizes data in an efficient way – the key valuation issues should pop out at you</vt:lpstr>
      <vt:lpstr>Four Different Model Types -- Corporate Models, Project Finance Models, Acquisition Models And Merger Integration Models</vt:lpstr>
      <vt:lpstr>Structure of Alternative Models</vt:lpstr>
      <vt:lpstr>Alternative Types of Models</vt:lpstr>
      <vt:lpstr>Credit Analysis – Combination of Historic Financial Ratios and Modeling in Establishing Credit Ratings</vt:lpstr>
      <vt:lpstr>Architecture of Alternative Models</vt:lpstr>
      <vt:lpstr>Sheet Ordering and Layout – Corporate Model</vt:lpstr>
      <vt:lpstr>Structure of a Standard Corporate Model</vt:lpstr>
      <vt:lpstr>Layout of a Corporate Model</vt:lpstr>
      <vt:lpstr>Basic Model Logic of Standard Corporate Model</vt:lpstr>
      <vt:lpstr>Cash Flow Process of a Corporate Model</vt:lpstr>
      <vt:lpstr>Sheet Layout – Project Model</vt:lpstr>
      <vt:lpstr>Basic Project Finance Model Components</vt:lpstr>
      <vt:lpstr>Structure of a Project Finance Model</vt:lpstr>
      <vt:lpstr>Project Model versus LBO Acquisition Model</vt:lpstr>
      <vt:lpstr>Model Sheets in Project Finance Model</vt:lpstr>
      <vt:lpstr>LBO Model Structure</vt:lpstr>
      <vt:lpstr>Sheet Layout – LBO Model</vt:lpstr>
      <vt:lpstr>Model Sheets in Leveraged Buyout Acquisition Model</vt:lpstr>
      <vt:lpstr>Structure of an Acquisition Model</vt:lpstr>
      <vt:lpstr>M&amp;A Integration Model</vt:lpstr>
      <vt:lpstr>Structure of an Integrated Consolidation Model</vt:lpstr>
      <vt:lpstr>Sheets in M&amp;A Consolidation</vt:lpstr>
      <vt:lpstr>Computation of Consolidation in Model versus Standalone Model</vt:lpstr>
      <vt:lpstr>Common Features in All Models</vt:lpstr>
      <vt:lpstr>Notes on Good Modelling Practices</vt:lpstr>
      <vt:lpstr>Best Practices and Good Practices</vt:lpstr>
      <vt:lpstr>Good Modelling Practise</vt:lpstr>
      <vt:lpstr>Good Modelling Practise </vt:lpstr>
      <vt:lpstr>Good Practice</vt:lpstr>
      <vt:lpstr>Simple Formulas</vt:lpstr>
      <vt:lpstr>Balance Sheet as Anchor and Cork-screws</vt:lpstr>
      <vt:lpstr>Corkscrews</vt:lpstr>
      <vt:lpstr>Corkscrews - Continued</vt:lpstr>
      <vt:lpstr>Sheet and Color Format</vt:lpstr>
      <vt:lpstr>Time Period Definitions in Models</vt:lpstr>
      <vt:lpstr>Switches in Alternative Models</vt:lpstr>
      <vt:lpstr>Dates and Length of Period</vt:lpstr>
      <vt:lpstr>Length of a Corporate Model</vt:lpstr>
      <vt:lpstr>Modelling Value Drivers</vt:lpstr>
      <vt:lpstr>Inputs, Drivers and Working Analysis</vt:lpstr>
      <vt:lpstr>Real World Modelling Process – Corporate Models</vt:lpstr>
      <vt:lpstr>Use of History to Determine Drivers in Corporate Modeling</vt:lpstr>
      <vt:lpstr>Results of Arranging Inputs</vt:lpstr>
      <vt:lpstr>Input Sheet Suggestions</vt:lpstr>
      <vt:lpstr>Operating Assumptions in Model</vt:lpstr>
      <vt:lpstr>Workings Analysis Issues</vt:lpstr>
      <vt:lpstr>Relate Capacity to Demand</vt:lpstr>
      <vt:lpstr>Value Drivers and Starting Point of Forecast</vt:lpstr>
      <vt:lpstr>Value Drivers and Starting Point of Forecast</vt:lpstr>
      <vt:lpstr>Examples of Value Drivers</vt:lpstr>
      <vt:lpstr>Working Through Drivers</vt:lpstr>
      <vt:lpstr>Index with Different Periodic Intervals</vt:lpstr>
      <vt:lpstr>Fixed Assets and Depreciation</vt:lpstr>
      <vt:lpstr>Computing Vintage Amounts</vt:lpstr>
      <vt:lpstr>Depreciation Expense and Vintage</vt:lpstr>
      <vt:lpstr>Modeling Amortisation of Fees</vt:lpstr>
      <vt:lpstr>Debt Schedule</vt:lpstr>
      <vt:lpstr>Debt Schedule Discussion</vt:lpstr>
      <vt:lpstr>Debt Sheet</vt:lpstr>
      <vt:lpstr>Modelling Defaults on Debt</vt:lpstr>
      <vt:lpstr>Relationship Between Debt Schedule and Cash Flow Schedule in Structured Finance</vt:lpstr>
      <vt:lpstr>Default Mechanics</vt:lpstr>
      <vt:lpstr>Modelling Defaults on Debt - Procedure</vt:lpstr>
      <vt:lpstr>Cash Sweep and Cash Trap Mechanics – Surplus used to Prepay Debt</vt:lpstr>
      <vt:lpstr>Effect of Cash Sweep With Declining Cash Flows</vt:lpstr>
      <vt:lpstr>Cash Trap Mechanics</vt:lpstr>
      <vt:lpstr>Cash Flow Waterfall</vt:lpstr>
      <vt:lpstr>Five Steps to Creating a Complex Cash Flow Waterfall</vt:lpstr>
      <vt:lpstr>Cash Flow Waterfall Details</vt:lpstr>
      <vt:lpstr>Cash Flow Traps and Dividends</vt:lpstr>
      <vt:lpstr>IRR on Senior versus Junior Debt with Different Capital Structures</vt:lpstr>
      <vt:lpstr>Income Taxes in Financial Models</vt:lpstr>
      <vt:lpstr>Net Operating Loss</vt:lpstr>
      <vt:lpstr>NOL Example</vt:lpstr>
      <vt:lpstr>Expiration of NOL</vt:lpstr>
      <vt:lpstr>Expiration of NOL</vt:lpstr>
      <vt:lpstr>Deferred Tax</vt:lpstr>
      <vt:lpstr>Step-up in Tax Basis Computed by Investment Bank</vt:lpstr>
      <vt:lpstr>Modeling of Financial Statements</vt:lpstr>
      <vt:lpstr>Set-up of Financial Section of Corporate Model</vt:lpstr>
      <vt:lpstr>Cash Flow Waterfall in Project Finance Model</vt:lpstr>
      <vt:lpstr>Cash Flow Mechanics</vt:lpstr>
      <vt:lpstr>Computing Cash Flow for the Waterfall</vt:lpstr>
      <vt:lpstr>Cash Flow Waterfall</vt:lpstr>
      <vt:lpstr>Cash Flow Traps and Dividends</vt:lpstr>
      <vt:lpstr>Cash Flow Priorities</vt:lpstr>
      <vt:lpstr>Temporary Securities and Overdraft Analysis</vt:lpstr>
      <vt:lpstr>Set-Up of Corporate Model - Accumulated Cash and Notes Payable</vt:lpstr>
      <vt:lpstr>Resolution of Circularity From Interest Expense and Interest Income</vt:lpstr>
      <vt:lpstr>Model Outputs and Presentation Good Presentation is part of a good model</vt:lpstr>
      <vt:lpstr>Structure of Outputs</vt:lpstr>
      <vt:lpstr>Output Presentation – Banking Case</vt:lpstr>
      <vt:lpstr>Output Example – Project Finance</vt:lpstr>
      <vt:lpstr>Complex Modeling Issues</vt:lpstr>
      <vt:lpstr>Complex Modeling Issues</vt:lpstr>
      <vt:lpstr>Example of Deferred Tax Calculation</vt:lpstr>
      <vt:lpstr>Modeling Minority Interest</vt:lpstr>
      <vt:lpstr>Foreign Currency Translation</vt:lpstr>
      <vt:lpstr>Use of Solver to Target Capital Structure</vt:lpstr>
      <vt:lpstr>Use the Min and Max Statements and Switches to Compute Cash Application with Minimum Cash Balance</vt:lpstr>
      <vt:lpstr>Historic Analysis</vt:lpstr>
      <vt:lpstr>Reconciliation of Capital Expenditure, Depreciation and Amortization</vt:lpstr>
      <vt:lpstr>Conversion of Capacity Requirements to Capital Expenditures</vt:lpstr>
      <vt:lpstr>Use of Templates and Account Classification in Historic Analysis</vt:lpstr>
      <vt:lpstr>Reconciliation of Equity Balance, Equity Balances and Dividends</vt:lpstr>
      <vt:lpstr>Reference Slides: Errors in Modelling</vt:lpstr>
      <vt:lpstr>Structure of Inputs</vt:lpstr>
      <vt:lpstr>Single Input Sheet</vt:lpstr>
      <vt:lpstr>Input Sheet Example</vt:lpstr>
      <vt:lpstr>Example of Difficult Inputs to Find</vt:lpstr>
      <vt:lpstr>More Sophisticated Excel Techniques</vt:lpstr>
      <vt:lpstr>Use Hyperlinks to Document Assumptions</vt:lpstr>
      <vt:lpstr>Financial Statements And Working Sheets – No Inputs in Financial Statements</vt:lpstr>
      <vt:lpstr>Example of Input Number in a Spreadsheet – Percentages and Factors Should be with Inputs</vt:lpstr>
      <vt:lpstr>Corrected Sheet with Explicit Presentation of Inputs</vt:lpstr>
      <vt:lpstr>Inputs in Formulas – Another Example</vt:lpstr>
      <vt:lpstr>Use Excel Toolbars and Forms to Allow Sensitivity Cases from Multiple Locations</vt:lpstr>
      <vt:lpstr>Illustration of Working Through Historic Revenue Items</vt:lpstr>
      <vt:lpstr>Illustration of Working Through Expense Items</vt:lpstr>
      <vt:lpstr>Illustration of Demand Driven Forecast - Nokia</vt:lpstr>
      <vt:lpstr>Value Drivers</vt:lpstr>
      <vt:lpstr>Example of Value Drivers for Electricity Plant</vt:lpstr>
      <vt:lpstr>Example of Relation Between Value Drivers and Financial Model Inputs</vt:lpstr>
      <vt:lpstr>Consistency between Value Drivers and Inputs</vt:lpstr>
      <vt:lpstr>Operating Expense Assumptions</vt:lpstr>
      <vt:lpstr>Checking for Consistency in Value Drivers</vt:lpstr>
      <vt:lpstr>Inputs to Develop Financial Projections</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Modeling</dc:title>
  <dc:creator>B. Spears</dc:creator>
  <cp:lastModifiedBy>Usain Bolt</cp:lastModifiedBy>
  <cp:revision>328</cp:revision>
  <cp:lastPrinted>1999-07-15T13:20:36Z</cp:lastPrinted>
  <dcterms:created xsi:type="dcterms:W3CDTF">2000-04-06T10:53:03Z</dcterms:created>
  <dcterms:modified xsi:type="dcterms:W3CDTF">2013-03-05T09:32:16Z</dcterms:modified>
</cp:coreProperties>
</file>